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A257-766A-D141-8882-453B46D3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E8BC1-7396-1D4E-AED2-2DCF4D3BE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76BFA-4B3F-6D4A-A98B-BD54B13C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C77EE-2717-2A4C-AFC8-171D6586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A094-C2EA-7F4C-A360-16F9C6D8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95F7-87E0-FE4D-A0D3-0DB1CC69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4C675-5579-3A4D-BE3E-F03391BD3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E8B5-D9CE-7745-A8A0-4ED73F05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7495-9D25-944E-A8CA-4C76F655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73D6-0F19-434C-9026-955B93C4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A6BF0-BD7A-4D49-9871-246A383BD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F4DBE-19AE-144E-A413-683FF3A12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D786E-1B8B-1E4D-ADB9-4DDEE0AA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62095-005C-1148-B75B-B4A7FE17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F6FA4-308F-8B48-B3F6-62003FEB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5146-C224-6042-9BFD-A74A407A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3958-6EB4-484C-A16B-479FDFB4E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FFDD-556E-0B47-A8E8-E94072C6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C1D0-5FC6-014E-8CBC-4F5FA413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EC0B-FD13-BF45-A084-991D0153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1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1A7D-5830-194D-8BDB-8413865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21F53-0183-6D41-AF42-FBEE5083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8F09A-B910-774D-8F48-66419710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03E4D-41FF-614D-82B3-EECFFFB0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25CA-16C2-7B47-8C29-B721F677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835-312C-E842-9946-63E6F9CF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5008-C382-4D4C-82F8-FE5D8119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41EBD-9C24-3949-A8E0-6537B49CA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3607E-F900-CB49-8FA9-C3139B69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0FB98-1582-4C4D-8466-CAD16FF0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CD0E7-23EC-BE43-A8E9-71C40627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FDE3-FE4E-A045-A8AA-E0F07C6A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78CB-E8BF-8C4E-A5AE-F93B492C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00B15-BD3A-1445-9DB6-24246834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6485A-EDEF-BA4A-B029-CF8A9AA37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28C5E-2300-F84A-8E09-B14DA886D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3BE6F-D078-BC46-9E0A-BF78AB51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19ACA-DC84-BD4F-9A95-34AA34F2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F2F3D-389A-264A-966A-15B0C974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F5DF-0F07-8B48-B552-20066CB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0F939-59F1-3940-A427-ADE362D1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6321B-7475-1049-90C3-4ECB50B4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5A625-6A12-D54B-84CB-FE3F5EC5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F2A3E-04DD-6148-B712-FCD425F6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57683-5B22-094A-9ACC-D84125F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372C-445E-4049-9E29-AC954A7C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6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7BD3-05A8-6B4C-982B-D7A0F1A8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8819-1832-9142-A78B-E0C981C9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5A9AC-DBB3-1F45-8463-5DE2A76A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72901-E9F2-C14E-BBBC-12ACF0D0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5A34B-305D-174E-B6F4-09D84BDE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64075-5DE3-634D-822C-916A8791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1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DA21-D086-F342-A835-C041DD37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F4332-229E-2042-A9BC-0E9F5CF51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5CC91-5789-A049-AD57-785C7AFAF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B1A32-E83C-F84D-B78B-B513350D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3EED2-D5F5-2C4B-84C2-92C454C5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C73C8-839E-1E49-B9E7-FE22ECEE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6670A-2064-5548-BBB2-98EB6FEC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36097-19AE-4348-941F-2660B39F9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459E-10E2-3849-9A91-2AB2A3013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C5E4-210A-AD4D-B478-F3A68C6B4811}" type="datetimeFigureOut">
              <a:rPr lang="en-US" smtClean="0"/>
              <a:t>2/19/22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69DE-BFDA-0C4D-88E3-9EA4EE790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6CB19-3EF7-554C-9FE6-765E3B5E2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1EAD-DD8E-0140-9023-AB58EF81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D043-A26D-E947-94B2-B418FD0C2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Consolidated balance sheet of holding company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E7360-1F14-0D45-A94D-D3AE1922D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DR. MANOJ MISHRA</a:t>
            </a:r>
          </a:p>
          <a:p>
            <a:r>
              <a:rPr lang="en-US" dirty="0">
                <a:solidFill>
                  <a:srgbClr val="7030A0"/>
                </a:solidFill>
              </a:rPr>
              <a:t>Vivekanand Mahavidyalaya </a:t>
            </a:r>
          </a:p>
          <a:p>
            <a:r>
              <a:rPr lang="en-US" dirty="0">
                <a:solidFill>
                  <a:srgbClr val="7030A0"/>
                </a:solidFill>
              </a:rPr>
              <a:t>Raipur</a:t>
            </a:r>
          </a:p>
        </p:txBody>
      </p:sp>
    </p:spTree>
    <p:extLst>
      <p:ext uri="{BB962C8B-B14F-4D97-AF65-F5344CB8AC3E}">
        <p14:creationId xmlns:p14="http://schemas.microsoft.com/office/powerpoint/2010/main" val="396758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01FA-F4E8-9E4E-8847-FF1F7AB4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0089" y="23144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Calculation of capital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AEC8-DB0F-214D-9235-BDBD1BE4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Profit of </a:t>
            </a:r>
            <a:r>
              <a:rPr lang="en-US" dirty="0" err="1"/>
              <a:t>mk</a:t>
            </a:r>
            <a:r>
              <a:rPr lang="en-US" dirty="0"/>
              <a:t> Ltd.as on 31/03/2020 Rs.70000</a:t>
            </a:r>
          </a:p>
          <a:p>
            <a:r>
              <a:rPr lang="en-US" dirty="0"/>
              <a:t>Profit of </a:t>
            </a:r>
            <a:r>
              <a:rPr lang="en-US" dirty="0" err="1"/>
              <a:t>mk</a:t>
            </a:r>
            <a:r>
              <a:rPr lang="en-US" dirty="0"/>
              <a:t> Ltd.as on 01/04/2019 Rs.30000</a:t>
            </a:r>
          </a:p>
          <a:p>
            <a:r>
              <a:rPr lang="en-US" dirty="0"/>
              <a:t>Reserves of </a:t>
            </a:r>
            <a:r>
              <a:rPr lang="en-US" dirty="0" err="1"/>
              <a:t>mk</a:t>
            </a:r>
            <a:r>
              <a:rPr lang="en-US" dirty="0"/>
              <a:t> Ltd as on 31/03/2020Rs.60000</a:t>
            </a:r>
          </a:p>
          <a:p>
            <a:r>
              <a:rPr lang="en-US" dirty="0"/>
              <a:t>Reserve of </a:t>
            </a:r>
            <a:r>
              <a:rPr lang="en-US" dirty="0" err="1"/>
              <a:t>mk</a:t>
            </a:r>
            <a:r>
              <a:rPr lang="en-US" dirty="0"/>
              <a:t> Ltd as on 01/04/2019 Rs.40000</a:t>
            </a:r>
          </a:p>
          <a:p>
            <a:r>
              <a:rPr lang="en-US" dirty="0">
                <a:solidFill>
                  <a:srgbClr val="FF0000"/>
                </a:solidFill>
              </a:rPr>
              <a:t>Date of acquisition of share 01/04/2019 profit and reserve of subsidiary company up to 01/04/2019 will be known as capital profit </a:t>
            </a:r>
          </a:p>
          <a:p>
            <a:r>
              <a:rPr lang="en-US" dirty="0"/>
              <a:t>Capital profit = profit up to 01/04/2019 +reserves up to 01/04/2019</a:t>
            </a:r>
          </a:p>
          <a:p>
            <a:r>
              <a:rPr lang="en-US" dirty="0"/>
              <a:t>Capital profit =30000+40000=70000</a:t>
            </a:r>
          </a:p>
          <a:p>
            <a:r>
              <a:rPr lang="en-US" dirty="0"/>
              <a:t>Share of holding company =70000*3/5=42000</a:t>
            </a:r>
          </a:p>
          <a:p>
            <a:r>
              <a:rPr lang="en-US" dirty="0"/>
              <a:t>Share of minority =70000*2/5=28000</a:t>
            </a:r>
          </a:p>
        </p:txBody>
      </p:sp>
    </p:spTree>
    <p:extLst>
      <p:ext uri="{BB962C8B-B14F-4D97-AF65-F5344CB8AC3E}">
        <p14:creationId xmlns:p14="http://schemas.microsoft.com/office/powerpoint/2010/main" val="315923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9541-91E1-BD46-B77B-0394C4EC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Revenue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7D5F-D1FF-A145-B217-EDFD41FC1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Profit and reserves of </a:t>
            </a:r>
            <a:r>
              <a:rPr lang="en-US" dirty="0" err="1"/>
              <a:t>mk</a:t>
            </a:r>
            <a:r>
              <a:rPr lang="en-US" dirty="0"/>
              <a:t>. Ltd </a:t>
            </a:r>
            <a:r>
              <a:rPr lang="en-US" dirty="0">
                <a:solidFill>
                  <a:srgbClr val="FF0000"/>
                </a:solidFill>
              </a:rPr>
              <a:t>after the date of acquisition of share known as Revenue profit.</a:t>
            </a:r>
          </a:p>
          <a:p>
            <a:r>
              <a:rPr lang="en-US" dirty="0"/>
              <a:t>Profit up to 31/03/2020 Rs.70000</a:t>
            </a:r>
          </a:p>
          <a:p>
            <a:r>
              <a:rPr lang="en-US" dirty="0"/>
              <a:t>Profit up to 01/04/2019 Rs.30000</a:t>
            </a:r>
          </a:p>
          <a:p>
            <a:r>
              <a:rPr lang="en-US" dirty="0">
                <a:solidFill>
                  <a:srgbClr val="FF0000"/>
                </a:solidFill>
              </a:rPr>
              <a:t>Profit after the date of acquisition (70000-30000)=40000</a:t>
            </a:r>
          </a:p>
          <a:p>
            <a:r>
              <a:rPr lang="en-US" dirty="0"/>
              <a:t>Reserve up to 31/03/2020 Rs.60000</a:t>
            </a:r>
          </a:p>
          <a:p>
            <a:r>
              <a:rPr lang="en-US" dirty="0"/>
              <a:t>Reserve up to 01/04/2019 Rs.40000</a:t>
            </a:r>
          </a:p>
          <a:p>
            <a:r>
              <a:rPr lang="en-US" dirty="0">
                <a:solidFill>
                  <a:srgbClr val="FF0000"/>
                </a:solidFill>
              </a:rPr>
              <a:t>Reserve after the date of acquisition of share(60000-40000)=20000</a:t>
            </a:r>
          </a:p>
          <a:p>
            <a:r>
              <a:rPr lang="en-US" dirty="0">
                <a:solidFill>
                  <a:srgbClr val="FF0000"/>
                </a:solidFill>
              </a:rPr>
              <a:t>Revenue profit =40000+20000=60000</a:t>
            </a:r>
          </a:p>
          <a:p>
            <a:r>
              <a:rPr lang="en-US" dirty="0">
                <a:solidFill>
                  <a:schemeClr val="accent2"/>
                </a:solidFill>
              </a:rPr>
              <a:t>Holding co.60000*3/5=</a:t>
            </a:r>
            <a:r>
              <a:rPr lang="en-US" dirty="0" err="1">
                <a:solidFill>
                  <a:schemeClr val="accent2"/>
                </a:solidFill>
              </a:rPr>
              <a:t>36000,minority</a:t>
            </a:r>
            <a:r>
              <a:rPr lang="en-US" dirty="0">
                <a:solidFill>
                  <a:schemeClr val="accent2"/>
                </a:solidFill>
              </a:rPr>
              <a:t> 60000*2/5=24000</a:t>
            </a:r>
          </a:p>
        </p:txBody>
      </p:sp>
    </p:spTree>
    <p:extLst>
      <p:ext uri="{BB962C8B-B14F-4D97-AF65-F5344CB8AC3E}">
        <p14:creationId xmlns:p14="http://schemas.microsoft.com/office/powerpoint/2010/main" val="60738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755A-F0C3-CE4F-AD74-70C70E37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cost of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2BFE-86D8-FD40-8354-135C5994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Particular.                                                                          AMOUNT</a:t>
            </a:r>
          </a:p>
          <a:p>
            <a:r>
              <a:rPr lang="en-US" dirty="0"/>
              <a:t>VALUE OF INVESTMENT                                          Rs.130000</a:t>
            </a:r>
          </a:p>
          <a:p>
            <a:r>
              <a:rPr lang="en-US" dirty="0"/>
              <a:t>Less :Nominal value of share acquired.                 (60000)</a:t>
            </a:r>
          </a:p>
          <a:p>
            <a:r>
              <a:rPr lang="en-US" dirty="0"/>
              <a:t>Capital profit of holding company.                         (42000)</a:t>
            </a:r>
          </a:p>
          <a:p>
            <a:r>
              <a:rPr lang="en-US" dirty="0"/>
              <a:t>                                                                              ——————-</a:t>
            </a:r>
          </a:p>
          <a:p>
            <a:r>
              <a:rPr lang="en-US" dirty="0"/>
              <a:t>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GOODWILL.            +28000</a:t>
            </a:r>
          </a:p>
          <a:p>
            <a:r>
              <a:rPr lang="en-US" dirty="0"/>
              <a:t>                                                                             ———————</a:t>
            </a:r>
          </a:p>
        </p:txBody>
      </p:sp>
    </p:spTree>
    <p:extLst>
      <p:ext uri="{BB962C8B-B14F-4D97-AF65-F5344CB8AC3E}">
        <p14:creationId xmlns:p14="http://schemas.microsoft.com/office/powerpoint/2010/main" val="363335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75D4-2008-1C47-BB7A-1549C2B3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minority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38902-88BD-154A-A448-7028C2135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Particular.                                                                     Amount </a:t>
            </a:r>
          </a:p>
          <a:p>
            <a:r>
              <a:rPr lang="en-US" dirty="0"/>
              <a:t>Nominal value of share.                                   Rs.40000</a:t>
            </a:r>
          </a:p>
          <a:p>
            <a:r>
              <a:rPr lang="en-US" dirty="0"/>
              <a:t>Capital profit of minority.                                Rs.28000</a:t>
            </a:r>
          </a:p>
          <a:p>
            <a:r>
              <a:rPr lang="en-US" dirty="0"/>
              <a:t>Revenue profit of minority.                             Rs.24000</a:t>
            </a:r>
          </a:p>
          <a:p>
            <a:r>
              <a:rPr lang="en-US" dirty="0"/>
              <a:t>                                                                      ————————</a:t>
            </a:r>
          </a:p>
          <a:p>
            <a:r>
              <a:rPr lang="en-US" dirty="0"/>
              <a:t>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  Rs.92000</a:t>
            </a:r>
          </a:p>
          <a:p>
            <a:r>
              <a:rPr lang="en-US" dirty="0"/>
              <a:t>                                                                      ————————</a:t>
            </a:r>
          </a:p>
        </p:txBody>
      </p:sp>
    </p:spTree>
    <p:extLst>
      <p:ext uri="{BB962C8B-B14F-4D97-AF65-F5344CB8AC3E}">
        <p14:creationId xmlns:p14="http://schemas.microsoft.com/office/powerpoint/2010/main" val="349573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8666-26E0-A146-941C-23A01A58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consolidated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BF4F-3853-1344-ABEA-91D53E1B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Particular                                                                       Amount </a:t>
            </a:r>
          </a:p>
          <a:p>
            <a:r>
              <a:rPr lang="en-US" dirty="0"/>
              <a:t>Profit of holding company.                             Rs.150000</a:t>
            </a:r>
          </a:p>
          <a:p>
            <a:r>
              <a:rPr lang="en-US" dirty="0"/>
              <a:t>Revenue profit of holding company.             Rs.36000</a:t>
            </a:r>
          </a:p>
          <a:p>
            <a:r>
              <a:rPr lang="en-US" dirty="0"/>
              <a:t>                                                                       ———————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              Rs.186000</a:t>
            </a:r>
          </a:p>
          <a:p>
            <a:r>
              <a:rPr lang="en-US" dirty="0"/>
              <a:t>                                                                       ———————-</a:t>
            </a:r>
          </a:p>
        </p:txBody>
      </p:sp>
    </p:spTree>
    <p:extLst>
      <p:ext uri="{BB962C8B-B14F-4D97-AF65-F5344CB8AC3E}">
        <p14:creationId xmlns:p14="http://schemas.microsoft.com/office/powerpoint/2010/main" val="332074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886B-12DC-AC49-8A6E-CC5B1078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674" y="2828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E35E-FF4A-E84B-8FC2-3AB4D9E1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569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Particular.                                                                       Amount </a:t>
            </a:r>
          </a:p>
          <a:p>
            <a:r>
              <a:rPr lang="en-US" dirty="0">
                <a:solidFill>
                  <a:srgbClr val="FF0000"/>
                </a:solidFill>
              </a:rPr>
              <a:t>1 EQUITY AND LIABILITIES </a:t>
            </a:r>
          </a:p>
          <a:p>
            <a:r>
              <a:rPr lang="en-US" dirty="0">
                <a:solidFill>
                  <a:srgbClr val="FF0000"/>
                </a:solidFill>
              </a:rPr>
              <a:t>Shareholder fund:</a:t>
            </a:r>
          </a:p>
          <a:p>
            <a:r>
              <a:rPr lang="en-US" dirty="0"/>
              <a:t>Share capital.                                                             Rs.200000</a:t>
            </a:r>
          </a:p>
          <a:p>
            <a:r>
              <a:rPr lang="en-US" dirty="0">
                <a:solidFill>
                  <a:srgbClr val="FF0000"/>
                </a:solidFill>
              </a:rPr>
              <a:t>Reserve&amp;surplus.        </a:t>
            </a:r>
            <a:r>
              <a:rPr lang="en-US" dirty="0"/>
              <a:t>                                              Rs.306000</a:t>
            </a:r>
          </a:p>
          <a:p>
            <a:r>
              <a:rPr lang="en-US" dirty="0"/>
              <a:t>Minority interest.                                                      Rs.92000</a:t>
            </a:r>
          </a:p>
          <a:p>
            <a:r>
              <a:rPr lang="en-US" dirty="0">
                <a:solidFill>
                  <a:srgbClr val="FF0000"/>
                </a:solidFill>
              </a:rPr>
              <a:t>Current liabilities </a:t>
            </a:r>
          </a:p>
          <a:p>
            <a:r>
              <a:rPr lang="en-US" dirty="0"/>
              <a:t>Creditors.                                                                    Rs.120000</a:t>
            </a:r>
          </a:p>
          <a:p>
            <a:r>
              <a:rPr lang="en-US" dirty="0"/>
              <a:t>Bills </a:t>
            </a:r>
            <a:r>
              <a:rPr lang="en-US" dirty="0" err="1"/>
              <a:t>payble</a:t>
            </a:r>
            <a:r>
              <a:rPr lang="en-US" dirty="0"/>
              <a:t>.                                                                 Rs.100000</a:t>
            </a:r>
          </a:p>
          <a:p>
            <a:r>
              <a:rPr lang="en-US" dirty="0"/>
              <a:t>                                                                            —————————</a:t>
            </a:r>
          </a:p>
          <a:p>
            <a:r>
              <a:rPr lang="en-US" dirty="0"/>
              <a:t>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           Rs.818000</a:t>
            </a:r>
          </a:p>
          <a:p>
            <a:r>
              <a:rPr lang="en-US" dirty="0"/>
              <a:t>                                                                              ————————-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7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B528-901E-0A4F-B73A-2DE96574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18322-7470-AA44-A471-B3AA10B1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II ASSETS </a:t>
            </a:r>
          </a:p>
          <a:p>
            <a:r>
              <a:rPr lang="en-US" dirty="0">
                <a:solidFill>
                  <a:srgbClr val="FF0000"/>
                </a:solidFill>
              </a:rPr>
              <a:t>Non current assets </a:t>
            </a:r>
          </a:p>
          <a:p>
            <a:r>
              <a:rPr lang="en-US" dirty="0">
                <a:solidFill>
                  <a:srgbClr val="FF0000"/>
                </a:solidFill>
              </a:rPr>
              <a:t>Fixed assets</a:t>
            </a:r>
          </a:p>
          <a:p>
            <a:r>
              <a:rPr lang="en-US" dirty="0">
                <a:solidFill>
                  <a:srgbClr val="FF0000"/>
                </a:solidFill>
              </a:rPr>
              <a:t>Tangible assets             </a:t>
            </a:r>
            <a:r>
              <a:rPr lang="en-US" dirty="0"/>
              <a:t>                                                    Rs.400000</a:t>
            </a:r>
          </a:p>
          <a:p>
            <a:r>
              <a:rPr lang="en-US" dirty="0"/>
              <a:t>Intangible assets.                                                             Rs.28000</a:t>
            </a:r>
          </a:p>
          <a:p>
            <a:r>
              <a:rPr lang="en-US" dirty="0">
                <a:solidFill>
                  <a:srgbClr val="FF0000"/>
                </a:solidFill>
              </a:rPr>
              <a:t>Current assets </a:t>
            </a:r>
          </a:p>
          <a:p>
            <a:r>
              <a:rPr lang="en-US" dirty="0"/>
              <a:t>Stock.                                                                                 Rs115000</a:t>
            </a:r>
          </a:p>
          <a:p>
            <a:r>
              <a:rPr lang="en-US" dirty="0"/>
              <a:t>Debtors.                                                                             Rs.135000</a:t>
            </a:r>
          </a:p>
          <a:p>
            <a:r>
              <a:rPr lang="en-US" dirty="0"/>
              <a:t>Cash in hand                                                                     Rs 70000</a:t>
            </a:r>
          </a:p>
          <a:p>
            <a:r>
              <a:rPr lang="en-US" dirty="0"/>
              <a:t>Bills receivables.                                                                Rs.70000</a:t>
            </a:r>
          </a:p>
          <a:p>
            <a:r>
              <a:rPr lang="en-US" dirty="0"/>
              <a:t>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Rs,8180000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7A0C-606A-4F4B-9B72-7388475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Question no. 12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E3FCA7-8173-8B44-9E79-040B99C06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05" y="1416093"/>
            <a:ext cx="11379869" cy="52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D298-1EDA-CE40-BBED-F8170F5D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r>
              <a:rPr lang="en-US" dirty="0">
                <a:solidFill>
                  <a:srgbClr val="FF0000"/>
                </a:solidFill>
              </a:rPr>
              <a:t>Solution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F2FC-B71C-DF48-9AF4-3C39EFDF9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or ratio.</a:t>
            </a:r>
            <a:r>
              <a:rPr lang="en-US" dirty="0"/>
              <a:t>   =1 share capital of B Ltd Rs.100000</a:t>
            </a:r>
          </a:p>
          <a:p>
            <a:r>
              <a:rPr lang="en-US" dirty="0"/>
              <a:t>2 price of one share Rs. 10</a:t>
            </a:r>
          </a:p>
          <a:p>
            <a:r>
              <a:rPr lang="en-US" dirty="0">
                <a:solidFill>
                  <a:srgbClr val="FF0000"/>
                </a:solidFill>
              </a:rPr>
              <a:t>No. Of equity share of B Ltd 100000/10=10000 share</a:t>
            </a:r>
          </a:p>
          <a:p>
            <a:r>
              <a:rPr lang="en-US" dirty="0"/>
              <a:t>No. Of equity share acquired by holding </a:t>
            </a:r>
            <a:r>
              <a:rPr lang="en-US" dirty="0">
                <a:solidFill>
                  <a:srgbClr val="FF0000"/>
                </a:solidFill>
              </a:rPr>
              <a:t>company =8000</a:t>
            </a:r>
          </a:p>
          <a:p>
            <a:r>
              <a:rPr lang="en-US" dirty="0">
                <a:solidFill>
                  <a:srgbClr val="FF0000"/>
                </a:solidFill>
              </a:rPr>
              <a:t>No. Of remaining share =10000- 80000=2000share</a:t>
            </a:r>
          </a:p>
          <a:p>
            <a:r>
              <a:rPr lang="en-US" dirty="0">
                <a:solidFill>
                  <a:srgbClr val="FF0000"/>
                </a:solidFill>
              </a:rPr>
              <a:t>Ratio =8000:20000 or 4:1</a:t>
            </a:r>
          </a:p>
          <a:p>
            <a:r>
              <a:rPr lang="en-US" dirty="0">
                <a:solidFill>
                  <a:srgbClr val="FF0000"/>
                </a:solidFill>
              </a:rPr>
              <a:t>Holding 4/5 and minority 1/5</a:t>
            </a:r>
          </a:p>
        </p:txBody>
      </p:sp>
    </p:spTree>
    <p:extLst>
      <p:ext uri="{BB962C8B-B14F-4D97-AF65-F5344CB8AC3E}">
        <p14:creationId xmlns:p14="http://schemas.microsoft.com/office/powerpoint/2010/main" val="109224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1C6F-6836-D24D-AC9F-9E0F7036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capital profit/capital loss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7392-0AA6-9B44-A6CF-BA05433E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OF ACQUISITION OF SHARE 01/10/2020</a:t>
            </a:r>
          </a:p>
          <a:p>
            <a:r>
              <a:rPr lang="en-US" dirty="0"/>
              <a:t>On 01/10/2020 the </a:t>
            </a:r>
            <a:r>
              <a:rPr lang="en-US" dirty="0">
                <a:solidFill>
                  <a:srgbClr val="FF0000"/>
                </a:solidFill>
              </a:rPr>
              <a:t>debit balance </a:t>
            </a:r>
            <a:r>
              <a:rPr lang="en-US" dirty="0"/>
              <a:t>of B Ltd Rs.40000(</a:t>
            </a:r>
            <a:r>
              <a:rPr lang="en-US" dirty="0">
                <a:solidFill>
                  <a:srgbClr val="FF0000"/>
                </a:solidFill>
              </a:rPr>
              <a:t>loss</a:t>
            </a:r>
            <a:r>
              <a:rPr lang="en-US" dirty="0"/>
              <a:t>)</a:t>
            </a:r>
          </a:p>
          <a:p>
            <a:r>
              <a:rPr lang="en-US" dirty="0"/>
              <a:t>Capital </a:t>
            </a:r>
            <a:r>
              <a:rPr lang="en-US" dirty="0" err="1"/>
              <a:t>losss</a:t>
            </a:r>
            <a:r>
              <a:rPr lang="en-US" dirty="0"/>
              <a:t> =Rs.40000</a:t>
            </a:r>
          </a:p>
          <a:p>
            <a:r>
              <a:rPr lang="en-US" dirty="0"/>
              <a:t>Holding company =40000*4/5=</a:t>
            </a:r>
            <a:r>
              <a:rPr lang="en-US" dirty="0">
                <a:solidFill>
                  <a:srgbClr val="C00000"/>
                </a:solidFill>
              </a:rPr>
              <a:t>Rs.32000</a:t>
            </a:r>
          </a:p>
          <a:p>
            <a:r>
              <a:rPr lang="en-US" dirty="0">
                <a:solidFill>
                  <a:srgbClr val="FF0000"/>
                </a:solidFill>
              </a:rPr>
              <a:t>Minority =40000*1/5=Rs.8000</a:t>
            </a:r>
          </a:p>
        </p:txBody>
      </p:sp>
    </p:spTree>
    <p:extLst>
      <p:ext uri="{BB962C8B-B14F-4D97-AF65-F5344CB8AC3E}">
        <p14:creationId xmlns:p14="http://schemas.microsoft.com/office/powerpoint/2010/main" val="40149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3B1A2-2CA5-A540-95B2-7D97DEF5F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Meaning</a:t>
            </a:r>
            <a:r>
              <a:rPr lang="en-US" dirty="0"/>
              <a:t>  HOLDING COMPANY IS THAT COMPANY WHICH HAS A SUBSIDIARY COMPANY.</a:t>
            </a:r>
          </a:p>
          <a:p>
            <a:r>
              <a:rPr lang="en-US" dirty="0"/>
              <a:t>SUBSIDIARY COMPANY MEANS A COMPANY WHICH HAS A HOLDING COMPANY.</a:t>
            </a:r>
          </a:p>
          <a:p>
            <a:r>
              <a:rPr lang="en-US" dirty="0"/>
              <a:t>CONSOLIDATION WHEN BALANCE SHEET OF HOLDING COMPANY AND SUBSIDIARY COMPANY MAKE TOGETHER IT IS KNOWN AS CONSOLIDATED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117802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100E-23DC-2D4D-B170-A4E2D454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revenue profit/revenue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6376-6EE1-F14B-A0A0-59EF2E0B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Profit of B Ltd as on 31/03/2021     (</a:t>
            </a:r>
            <a:r>
              <a:rPr lang="en-US" dirty="0">
                <a:solidFill>
                  <a:srgbClr val="FF0000"/>
                </a:solidFill>
              </a:rPr>
              <a:t>25000)(loss)</a:t>
            </a:r>
          </a:p>
          <a:p>
            <a:r>
              <a:rPr lang="en-US" dirty="0">
                <a:solidFill>
                  <a:srgbClr val="FF0000"/>
                </a:solidFill>
              </a:rPr>
              <a:t>Profit of B Ltd.as 01/10/2020.          (40000)(loss)</a:t>
            </a:r>
          </a:p>
          <a:p>
            <a:r>
              <a:rPr lang="en-US" dirty="0"/>
              <a:t>Profit from 01/10/2020 to 31/03/2021 = -</a:t>
            </a:r>
            <a:r>
              <a:rPr lang="en-US" dirty="0">
                <a:solidFill>
                  <a:srgbClr val="FF0000"/>
                </a:solidFill>
              </a:rPr>
              <a:t>25000 – (-)40000</a:t>
            </a:r>
          </a:p>
          <a:p>
            <a:r>
              <a:rPr lang="en-US" dirty="0"/>
              <a:t>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=-25000+40000=+15000</a:t>
            </a:r>
          </a:p>
          <a:p>
            <a:r>
              <a:rPr lang="en-US" dirty="0"/>
              <a:t>Holding company =15000*4/5=12000</a:t>
            </a:r>
          </a:p>
          <a:p>
            <a:r>
              <a:rPr lang="en-US" dirty="0"/>
              <a:t>Minority =15000*1/5=3000</a:t>
            </a:r>
          </a:p>
        </p:txBody>
      </p:sp>
    </p:spTree>
    <p:extLst>
      <p:ext uri="{BB962C8B-B14F-4D97-AF65-F5344CB8AC3E}">
        <p14:creationId xmlns:p14="http://schemas.microsoft.com/office/powerpoint/2010/main" val="88911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744B-5037-A448-90CB-9457ACA2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cost of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92F0B-B253-8D4E-8D76-7AF95EA75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Particular.                                                                                     Amount </a:t>
            </a:r>
          </a:p>
          <a:p>
            <a:r>
              <a:rPr lang="en-US" dirty="0"/>
              <a:t>Value  investment.                                                                   Rs.55000</a:t>
            </a:r>
          </a:p>
          <a:p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capital loss </a:t>
            </a:r>
            <a:r>
              <a:rPr lang="en-US" dirty="0"/>
              <a:t>of holding company.                                             Rs.32000</a:t>
            </a:r>
          </a:p>
          <a:p>
            <a:r>
              <a:rPr lang="en-US" dirty="0"/>
              <a:t>                                                                                                      —————</a:t>
            </a:r>
          </a:p>
          <a:p>
            <a:r>
              <a:rPr lang="en-US" dirty="0"/>
              <a:t>                                                                                                          Rs.</a:t>
            </a:r>
            <a:r>
              <a:rPr lang="en-US" dirty="0">
                <a:solidFill>
                  <a:srgbClr val="FF0000"/>
                </a:solidFill>
              </a:rPr>
              <a:t>87000</a:t>
            </a:r>
          </a:p>
          <a:p>
            <a:r>
              <a:rPr lang="en-US" dirty="0"/>
              <a:t>Nominal value of share of share acquired.                               (Rs.80000)</a:t>
            </a:r>
          </a:p>
          <a:p>
            <a:r>
              <a:rPr lang="en-US" dirty="0"/>
              <a:t>                                                                                                       ————-</a:t>
            </a:r>
          </a:p>
          <a:p>
            <a:r>
              <a:rPr lang="en-US" dirty="0"/>
              <a:t> 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GOODWILL.  +7000</a:t>
            </a:r>
          </a:p>
          <a:p>
            <a:r>
              <a:rPr lang="en-US" dirty="0"/>
              <a:t>                                                                                                       —————  </a:t>
            </a:r>
          </a:p>
        </p:txBody>
      </p:sp>
    </p:spTree>
    <p:extLst>
      <p:ext uri="{BB962C8B-B14F-4D97-AF65-F5344CB8AC3E}">
        <p14:creationId xmlns:p14="http://schemas.microsoft.com/office/powerpoint/2010/main" val="265585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AEF8-497B-4F40-B4BC-635D4AF1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Minority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191C-768A-8F4A-B7F2-D1D0DAD5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 value of share.        Rs..20000</a:t>
            </a:r>
          </a:p>
          <a:p>
            <a:r>
              <a:rPr lang="en-US" dirty="0">
                <a:solidFill>
                  <a:srgbClr val="FF0000"/>
                </a:solidFill>
              </a:rPr>
              <a:t>Capital loss.                            (Rs.   8000)</a:t>
            </a:r>
          </a:p>
          <a:p>
            <a:r>
              <a:rPr lang="en-US" dirty="0"/>
              <a:t>Revenue profit.                          Rs.3000</a:t>
            </a:r>
          </a:p>
          <a:p>
            <a:r>
              <a:rPr lang="en-US" dirty="0"/>
              <a:t>                                               —————-</a:t>
            </a:r>
          </a:p>
          <a:p>
            <a:r>
              <a:rPr lang="en-US" dirty="0"/>
              <a:t>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Rs.15000</a:t>
            </a:r>
          </a:p>
          <a:p>
            <a:r>
              <a:rPr lang="en-US" dirty="0"/>
              <a:t>                                              ————- ——</a:t>
            </a:r>
          </a:p>
        </p:txBody>
      </p:sp>
    </p:spTree>
    <p:extLst>
      <p:ext uri="{BB962C8B-B14F-4D97-AF65-F5344CB8AC3E}">
        <p14:creationId xmlns:p14="http://schemas.microsoft.com/office/powerpoint/2010/main" val="66576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917C-7D02-1149-8F89-855AD91B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Consolidated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DB42-B272-584D-9770-131F8553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Particular.                                                                       Amount </a:t>
            </a:r>
          </a:p>
          <a:p>
            <a:r>
              <a:rPr lang="en-US" dirty="0"/>
              <a:t>Balance of profit of A Ltd.                                        Rs.35000</a:t>
            </a:r>
          </a:p>
          <a:p>
            <a:r>
              <a:rPr lang="en-US" dirty="0"/>
              <a:t>Revenue profit of of holding company.                 Rs.12000</a:t>
            </a:r>
          </a:p>
          <a:p>
            <a:r>
              <a:rPr lang="en-US" dirty="0"/>
              <a:t>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 Rs.47000</a:t>
            </a:r>
          </a:p>
        </p:txBody>
      </p:sp>
    </p:spTree>
    <p:extLst>
      <p:ext uri="{BB962C8B-B14F-4D97-AF65-F5344CB8AC3E}">
        <p14:creationId xmlns:p14="http://schemas.microsoft.com/office/powerpoint/2010/main" val="388436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4EB4-F43B-BD45-A525-EAF4E3CC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88E1-4452-314E-AED1-863EF359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EQUITY AND LIABILITIES </a:t>
            </a:r>
          </a:p>
          <a:p>
            <a:r>
              <a:rPr lang="en-US" dirty="0">
                <a:solidFill>
                  <a:srgbClr val="FF0000"/>
                </a:solidFill>
              </a:rPr>
              <a:t>Shareholders fund</a:t>
            </a:r>
          </a:p>
          <a:p>
            <a:r>
              <a:rPr lang="en-US" dirty="0"/>
              <a:t>Share capital.                                                                 Rs.180000</a:t>
            </a:r>
          </a:p>
          <a:p>
            <a:r>
              <a:rPr lang="en-US" dirty="0">
                <a:solidFill>
                  <a:srgbClr val="FF0000"/>
                </a:solidFill>
              </a:rPr>
              <a:t>Reserve &amp; surplus.   </a:t>
            </a:r>
            <a:r>
              <a:rPr lang="en-US" dirty="0"/>
              <a:t>                                                     Rs.47000</a:t>
            </a:r>
          </a:p>
          <a:p>
            <a:r>
              <a:rPr lang="en-US" dirty="0"/>
              <a:t>Minority interest.                                                          Rs.15000</a:t>
            </a:r>
          </a:p>
          <a:p>
            <a:r>
              <a:rPr lang="en-US" dirty="0">
                <a:solidFill>
                  <a:srgbClr val="FF0000"/>
                </a:solidFill>
              </a:rPr>
              <a:t>Current liabilities </a:t>
            </a:r>
          </a:p>
          <a:p>
            <a:r>
              <a:rPr lang="en-US" dirty="0"/>
              <a:t>Trades </a:t>
            </a:r>
            <a:r>
              <a:rPr lang="en-US" dirty="0" err="1"/>
              <a:t>payble</a:t>
            </a:r>
            <a:r>
              <a:rPr lang="en-US" dirty="0"/>
              <a:t>.                                                               Rs.100000</a:t>
            </a:r>
          </a:p>
          <a:p>
            <a:r>
              <a:rPr lang="en-US" dirty="0"/>
              <a:t>                                                                                  ———————-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                           Rs.342000</a:t>
            </a:r>
          </a:p>
          <a:p>
            <a:r>
              <a:rPr lang="en-US" dirty="0"/>
              <a:t>                                                                                   ———————</a:t>
            </a:r>
          </a:p>
        </p:txBody>
      </p:sp>
    </p:spTree>
    <p:extLst>
      <p:ext uri="{BB962C8B-B14F-4D97-AF65-F5344CB8AC3E}">
        <p14:creationId xmlns:p14="http://schemas.microsoft.com/office/powerpoint/2010/main" val="82523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F517-D098-B54E-BD99-596A6565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18A6-76F5-8445-B7A0-F9D78546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Assets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Non current assets </a:t>
            </a:r>
          </a:p>
          <a:p>
            <a:r>
              <a:rPr lang="en-US" dirty="0"/>
              <a:t>Fixed assets </a:t>
            </a:r>
          </a:p>
          <a:p>
            <a:r>
              <a:rPr lang="en-US" dirty="0">
                <a:solidFill>
                  <a:srgbClr val="FF0000"/>
                </a:solidFill>
              </a:rPr>
              <a:t>Tangible assets </a:t>
            </a:r>
          </a:p>
          <a:p>
            <a:r>
              <a:rPr lang="en-US" dirty="0" err="1"/>
              <a:t>Sundery</a:t>
            </a:r>
            <a:r>
              <a:rPr lang="en-US" dirty="0"/>
              <a:t> assets.                                             Rs.270000</a:t>
            </a:r>
          </a:p>
          <a:p>
            <a:r>
              <a:rPr lang="en-US" dirty="0">
                <a:solidFill>
                  <a:srgbClr val="FF0000"/>
                </a:solidFill>
              </a:rPr>
              <a:t>Intangible assets.      </a:t>
            </a:r>
            <a:r>
              <a:rPr lang="en-US" dirty="0"/>
              <a:t>                                    Rs.7000</a:t>
            </a:r>
          </a:p>
          <a:p>
            <a:r>
              <a:rPr lang="en-US" dirty="0">
                <a:solidFill>
                  <a:srgbClr val="FF0000"/>
                </a:solidFill>
              </a:rPr>
              <a:t>Current assets </a:t>
            </a:r>
          </a:p>
          <a:p>
            <a:r>
              <a:rPr lang="en-US" dirty="0"/>
              <a:t>Trade receivables.                                          Rs.65000</a:t>
            </a:r>
          </a:p>
          <a:p>
            <a:r>
              <a:rPr lang="en-US" dirty="0"/>
              <a:t>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Rs.342000</a:t>
            </a:r>
          </a:p>
        </p:txBody>
      </p:sp>
    </p:spTree>
    <p:extLst>
      <p:ext uri="{BB962C8B-B14F-4D97-AF65-F5344CB8AC3E}">
        <p14:creationId xmlns:p14="http://schemas.microsoft.com/office/powerpoint/2010/main" val="1817118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F75B-99CD-694D-8D33-08C0CDE7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UNREALISED</a:t>
            </a:r>
            <a:r>
              <a:rPr lang="en-US" dirty="0">
                <a:solidFill>
                  <a:srgbClr val="FF0000"/>
                </a:solidFill>
              </a:rPr>
              <a:t> PROFIT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9549F9-0221-2643-A6E5-A91A930D1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553"/>
            <a:ext cx="12192000" cy="53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2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0C28-8EF2-C643-9E02-E801DFEC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Condition for calculating unrealized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7F36-1104-E745-8C3A-A77DCD1B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good sold at profit by holding to subsidiary or by subsidiary company to holding company.</a:t>
            </a:r>
          </a:p>
          <a:p>
            <a:r>
              <a:rPr lang="en-US" dirty="0"/>
              <a:t>2 goods remain unsold at the end of the year.</a:t>
            </a:r>
          </a:p>
          <a:p>
            <a:r>
              <a:rPr lang="en-US" dirty="0" err="1">
                <a:solidFill>
                  <a:srgbClr val="FF0000"/>
                </a:solidFill>
              </a:rPr>
              <a:t>UNREALISED</a:t>
            </a:r>
            <a:r>
              <a:rPr lang="en-US" dirty="0">
                <a:solidFill>
                  <a:srgbClr val="FF0000"/>
                </a:solidFill>
              </a:rPr>
              <a:t> profit =  </a:t>
            </a:r>
          </a:p>
          <a:p>
            <a:r>
              <a:rPr lang="en-US" dirty="0">
                <a:solidFill>
                  <a:srgbClr val="FF0000"/>
                </a:solidFill>
              </a:rPr>
              <a:t>goods included in stock *R/100 (selling price)                          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OR</a:t>
            </a:r>
          </a:p>
          <a:p>
            <a:r>
              <a:rPr lang="en-US" dirty="0">
                <a:solidFill>
                  <a:srgbClr val="FF0000"/>
                </a:solidFill>
              </a:rPr>
              <a:t>GOODS INCLUDED IN STOCK *R/100+R ( at cost price)</a:t>
            </a:r>
          </a:p>
        </p:txBody>
      </p:sp>
    </p:spTree>
    <p:extLst>
      <p:ext uri="{BB962C8B-B14F-4D97-AF65-F5344CB8AC3E}">
        <p14:creationId xmlns:p14="http://schemas.microsoft.com/office/powerpoint/2010/main" val="3129047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34DA-516A-C24A-AC82-C220E386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dirty="0">
                <a:solidFill>
                  <a:srgbClr val="FF0000"/>
                </a:solidFill>
              </a:rPr>
              <a:t>Question no.15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CCC44E-4599-9A47-8EDC-236915D8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 A Ltd. Purchase goods from B Ltd.</a:t>
            </a:r>
          </a:p>
          <a:p>
            <a:r>
              <a:rPr lang="en-US" dirty="0"/>
              <a:t>2 B Ltd charge </a:t>
            </a:r>
            <a:r>
              <a:rPr lang="en-US" dirty="0">
                <a:solidFill>
                  <a:srgbClr val="FF0000"/>
                </a:solidFill>
              </a:rPr>
              <a:t>profit 20% on sale price</a:t>
            </a:r>
          </a:p>
          <a:p>
            <a:r>
              <a:rPr lang="en-US" dirty="0"/>
              <a:t>3 goods included in stock Rs.20000</a:t>
            </a:r>
          </a:p>
          <a:p>
            <a:r>
              <a:rPr lang="en-US" dirty="0" err="1">
                <a:solidFill>
                  <a:srgbClr val="FF0000"/>
                </a:solidFill>
              </a:rPr>
              <a:t>UNREALISED</a:t>
            </a:r>
            <a:r>
              <a:rPr lang="en-US" dirty="0">
                <a:solidFill>
                  <a:srgbClr val="FF0000"/>
                </a:solidFill>
              </a:rPr>
              <a:t> PROFIT =20000*20/100=4000</a:t>
            </a:r>
          </a:p>
          <a:p>
            <a:r>
              <a:rPr lang="en-US" dirty="0">
                <a:solidFill>
                  <a:srgbClr val="FF0000"/>
                </a:solidFill>
              </a:rPr>
              <a:t>Share of holding company =4000*4/5=3200</a:t>
            </a:r>
          </a:p>
          <a:p>
            <a:r>
              <a:rPr lang="en-US" dirty="0">
                <a:solidFill>
                  <a:srgbClr val="FF0000"/>
                </a:solidFill>
              </a:rPr>
              <a:t>B Ltd </a:t>
            </a:r>
            <a:r>
              <a:rPr lang="en-US" dirty="0" err="1">
                <a:solidFill>
                  <a:srgbClr val="FF0000"/>
                </a:solidFill>
              </a:rPr>
              <a:t>puchase</a:t>
            </a:r>
            <a:r>
              <a:rPr lang="en-US" dirty="0">
                <a:solidFill>
                  <a:srgbClr val="FF0000"/>
                </a:solidFill>
              </a:rPr>
              <a:t> goods from A Ltd.</a:t>
            </a:r>
          </a:p>
          <a:p>
            <a:r>
              <a:rPr lang="en-US" dirty="0"/>
              <a:t>B Ltd charge </a:t>
            </a:r>
            <a:r>
              <a:rPr lang="en-US" dirty="0">
                <a:solidFill>
                  <a:srgbClr val="FF0000"/>
                </a:solidFill>
              </a:rPr>
              <a:t>20% profit on cost </a:t>
            </a:r>
          </a:p>
          <a:p>
            <a:r>
              <a:rPr lang="en-US" dirty="0"/>
              <a:t>Goode included in stock Rs.30000</a:t>
            </a:r>
          </a:p>
          <a:p>
            <a:r>
              <a:rPr lang="en-US" dirty="0"/>
              <a:t>Profit =30000*20/120= 5000</a:t>
            </a:r>
          </a:p>
          <a:p>
            <a:r>
              <a:rPr lang="en-US" dirty="0"/>
              <a:t>Share of holding company 4/5</a:t>
            </a:r>
          </a:p>
          <a:p>
            <a:r>
              <a:rPr lang="en-US" dirty="0" err="1">
                <a:solidFill>
                  <a:srgbClr val="FF0000"/>
                </a:solidFill>
              </a:rPr>
              <a:t>UNREALISED</a:t>
            </a:r>
            <a:r>
              <a:rPr lang="en-US" dirty="0">
                <a:solidFill>
                  <a:srgbClr val="FF0000"/>
                </a:solidFill>
              </a:rPr>
              <a:t> profit=5000*4/5=4000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9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64E0-B148-184C-98A5-C2290BDE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Question no.16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40A7-28CC-AD4E-8562-37D0BD09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937" y="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Ratio  - Nil (all share are acquired by holding company)</a:t>
            </a:r>
          </a:p>
          <a:p>
            <a:r>
              <a:rPr lang="en-US" dirty="0"/>
              <a:t>Capital profit- date of acquisition of share 01/04/2020</a:t>
            </a:r>
          </a:p>
          <a:p>
            <a:r>
              <a:rPr lang="en-US" dirty="0"/>
              <a:t>General reserve up to 01/04/2020 Rs.2000</a:t>
            </a:r>
          </a:p>
          <a:p>
            <a:r>
              <a:rPr lang="en-US" dirty="0"/>
              <a:t>Balance of p/L up to 01/04/2020 Rs. Nil</a:t>
            </a:r>
          </a:p>
          <a:p>
            <a:r>
              <a:rPr lang="en-US" dirty="0"/>
              <a:t>                                Total capital profit =2000+nil=2000</a:t>
            </a:r>
          </a:p>
          <a:p>
            <a:r>
              <a:rPr lang="en-US" dirty="0"/>
              <a:t>Revenue profit- after the date of acquisition </a:t>
            </a:r>
          </a:p>
          <a:p>
            <a:r>
              <a:rPr lang="en-US" dirty="0"/>
              <a:t>General reserve =nil</a:t>
            </a:r>
          </a:p>
          <a:p>
            <a:r>
              <a:rPr lang="en-US" dirty="0"/>
              <a:t>Profit and loss= 36000</a:t>
            </a:r>
          </a:p>
          <a:p>
            <a:r>
              <a:rPr lang="en-US" dirty="0"/>
              <a:t>Total revenue profit =36000</a:t>
            </a:r>
          </a:p>
        </p:txBody>
      </p:sp>
    </p:spTree>
    <p:extLst>
      <p:ext uri="{BB962C8B-B14F-4D97-AF65-F5344CB8AC3E}">
        <p14:creationId xmlns:p14="http://schemas.microsoft.com/office/powerpoint/2010/main" val="84250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8734-6326-7B43-B082-D8885D67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 to make 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9A47-EE49-BF42-843A-55C61661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</a:t>
            </a:r>
            <a:r>
              <a:rPr lang="en-US" dirty="0">
                <a:solidFill>
                  <a:srgbClr val="FF0000"/>
                </a:solidFill>
              </a:rPr>
              <a:t>calculation of ratio   </a:t>
            </a:r>
          </a:p>
          <a:p>
            <a:r>
              <a:rPr lang="en-US" dirty="0"/>
              <a:t>RATIO = NO. OF EQUITY SHARE  BY HOLDING COMPANY</a:t>
            </a:r>
          </a:p>
          <a:p>
            <a:r>
              <a:rPr lang="en-US" dirty="0"/>
              <a:t>                                       AND</a:t>
            </a:r>
          </a:p>
          <a:p>
            <a:r>
              <a:rPr lang="en-US" dirty="0"/>
              <a:t>              NO. OF REMAINING SHARE WITH SUBSIDIARY COMPANY </a:t>
            </a:r>
          </a:p>
          <a:p>
            <a:r>
              <a:rPr lang="en-US" dirty="0"/>
              <a:t>2 .</a:t>
            </a:r>
            <a:r>
              <a:rPr lang="en-US" dirty="0">
                <a:solidFill>
                  <a:srgbClr val="FF0000"/>
                </a:solidFill>
              </a:rPr>
              <a:t>calculation  of pre acquisition profit or loss (</a:t>
            </a:r>
            <a:r>
              <a:rPr lang="en-US" dirty="0"/>
              <a:t>Capital profit/capital loss) profit/reserves of subsidiary company at the of acquisition of there share by holding company is known as Capital profit </a:t>
            </a:r>
          </a:p>
          <a:p>
            <a:r>
              <a:rPr lang="en-US" dirty="0"/>
              <a:t>3 </a:t>
            </a:r>
            <a:r>
              <a:rPr lang="en-US" dirty="0">
                <a:solidFill>
                  <a:srgbClr val="FF0000"/>
                </a:solidFill>
              </a:rPr>
              <a:t>calculation of post acquisition profit /loss(REVENUE </a:t>
            </a:r>
          </a:p>
          <a:p>
            <a:r>
              <a:rPr lang="en-US" dirty="0">
                <a:solidFill>
                  <a:srgbClr val="FF0000"/>
                </a:solidFill>
              </a:rPr>
              <a:t>PROFIT)</a:t>
            </a:r>
            <a:r>
              <a:rPr lang="en-US" dirty="0"/>
              <a:t> profit and loss of subsidiary company after the date of acquisition of share by holding company </a:t>
            </a:r>
            <a:r>
              <a:rPr lang="en-US"/>
              <a:t>is known as revenue profit.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83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513E-7D7F-9347-A652-7BCA1119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E2C1-1538-DE48-8575-2F1F9743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Calculation of cost of control </a:t>
            </a:r>
          </a:p>
          <a:p>
            <a:r>
              <a:rPr lang="en-US" dirty="0"/>
              <a:t>Particular.                                                                             Amount </a:t>
            </a:r>
          </a:p>
          <a:p>
            <a:r>
              <a:rPr lang="en-US" dirty="0"/>
              <a:t>Value of investment.                                                     105000</a:t>
            </a:r>
          </a:p>
          <a:p>
            <a:r>
              <a:rPr lang="en-US" dirty="0"/>
              <a:t>Less- 1 nominal value of share.                                 (45000)</a:t>
            </a:r>
          </a:p>
          <a:p>
            <a:r>
              <a:rPr lang="en-US" dirty="0"/>
              <a:t>          2 capital profit of holding company.               (2000)</a:t>
            </a:r>
          </a:p>
          <a:p>
            <a:r>
              <a:rPr lang="en-US" dirty="0"/>
              <a:t>                                                             goodwill.        58000</a:t>
            </a:r>
          </a:p>
        </p:txBody>
      </p:sp>
    </p:spTree>
    <p:extLst>
      <p:ext uri="{BB962C8B-B14F-4D97-AF65-F5344CB8AC3E}">
        <p14:creationId xmlns:p14="http://schemas.microsoft.com/office/powerpoint/2010/main" val="1280234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030F-2C44-C24C-917B-0B06B755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16E5-3DB8-4D46-973E-441800A11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Particular.                                                          Amount </a:t>
            </a:r>
          </a:p>
          <a:p>
            <a:r>
              <a:rPr lang="en-US" dirty="0"/>
              <a:t>Nominal value of share.                          Nil</a:t>
            </a:r>
          </a:p>
          <a:p>
            <a:r>
              <a:rPr lang="en-US" dirty="0"/>
              <a:t>Capital profit.                                           Nil</a:t>
            </a:r>
          </a:p>
          <a:p>
            <a:r>
              <a:rPr lang="en-US" dirty="0"/>
              <a:t>Revenue profit.                                       Nil</a:t>
            </a:r>
          </a:p>
          <a:p>
            <a:r>
              <a:rPr lang="en-US" dirty="0"/>
              <a:t>Total.                                                        Nil</a:t>
            </a:r>
          </a:p>
        </p:txBody>
      </p:sp>
    </p:spTree>
    <p:extLst>
      <p:ext uri="{BB962C8B-B14F-4D97-AF65-F5344CB8AC3E}">
        <p14:creationId xmlns:p14="http://schemas.microsoft.com/office/powerpoint/2010/main" val="2902294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B8BF-25C5-A54F-BEFE-5717599B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dirty="0" err="1"/>
              <a:t>UNREALISED</a:t>
            </a:r>
            <a:r>
              <a:rPr lang="en-US" dirty="0"/>
              <a:t>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2A35-76F1-0242-90D6-A062756B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Percentage of profit on cost 20%</a:t>
            </a:r>
          </a:p>
          <a:p>
            <a:r>
              <a:rPr lang="en-US" b="1" dirty="0"/>
              <a:t>Goods included in stock Rs. 3000</a:t>
            </a:r>
          </a:p>
          <a:p>
            <a:r>
              <a:rPr lang="en-US" b="1" dirty="0" err="1"/>
              <a:t>UNREALISED</a:t>
            </a:r>
            <a:r>
              <a:rPr lang="en-US" b="1" dirty="0"/>
              <a:t> profit =3000*25/125=600</a:t>
            </a:r>
          </a:p>
        </p:txBody>
      </p:sp>
    </p:spTree>
    <p:extLst>
      <p:ext uri="{BB962C8B-B14F-4D97-AF65-F5344CB8AC3E}">
        <p14:creationId xmlns:p14="http://schemas.microsoft.com/office/powerpoint/2010/main" val="2122341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ABD3-DC38-2045-8986-8233A097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  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7194-4F4F-E040-AC14-12A25011D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EUQITY AND LIABILITIES </a:t>
            </a:r>
          </a:p>
          <a:p>
            <a:r>
              <a:rPr lang="en-US" b="1" dirty="0"/>
              <a:t>SHAREHOLDER FUND </a:t>
            </a:r>
          </a:p>
          <a:p>
            <a:r>
              <a:rPr lang="en-US" b="1" dirty="0"/>
              <a:t>SHARE CAPITAL.                                                                300000</a:t>
            </a:r>
          </a:p>
          <a:p>
            <a:r>
              <a:rPr lang="en-US" b="1" dirty="0">
                <a:solidFill>
                  <a:srgbClr val="FF0000"/>
                </a:solidFill>
              </a:rPr>
              <a:t>Reserve and surplus</a:t>
            </a:r>
          </a:p>
          <a:p>
            <a:r>
              <a:rPr lang="en-US" b="1" dirty="0"/>
              <a:t>General reserve.                                                                100000</a:t>
            </a:r>
          </a:p>
          <a:p>
            <a:r>
              <a:rPr lang="en-US" b="1" dirty="0"/>
              <a:t>Statement of profit and loss.                                            125400</a:t>
            </a:r>
          </a:p>
          <a:p>
            <a:r>
              <a:rPr lang="en-US" b="1" dirty="0">
                <a:solidFill>
                  <a:srgbClr val="FF0000"/>
                </a:solidFill>
              </a:rPr>
              <a:t>Current liabilities </a:t>
            </a:r>
          </a:p>
          <a:p>
            <a:r>
              <a:rPr lang="en-US" b="1" dirty="0"/>
              <a:t>Trades </a:t>
            </a:r>
            <a:r>
              <a:rPr lang="en-US" b="1" dirty="0" err="1"/>
              <a:t>payble</a:t>
            </a:r>
            <a:r>
              <a:rPr lang="en-US" b="1" dirty="0"/>
              <a:t>.                                                                   19000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     544400</a:t>
            </a:r>
          </a:p>
        </p:txBody>
      </p:sp>
    </p:spTree>
    <p:extLst>
      <p:ext uri="{BB962C8B-B14F-4D97-AF65-F5344CB8AC3E}">
        <p14:creationId xmlns:p14="http://schemas.microsoft.com/office/powerpoint/2010/main" val="5424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94D7-517D-AB44-890C-C2716217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0FD3-B860-D348-AE62-017B85C5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74" y="1825624"/>
            <a:ext cx="11236826" cy="50323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ASSETS</a:t>
            </a:r>
            <a:r>
              <a:rPr lang="en-US" b="1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NON CURRENT ASSETS </a:t>
            </a:r>
          </a:p>
          <a:p>
            <a:r>
              <a:rPr lang="en-US" b="1" dirty="0">
                <a:solidFill>
                  <a:srgbClr val="FF0000"/>
                </a:solidFill>
              </a:rPr>
              <a:t>FIXED ASSETS </a:t>
            </a:r>
          </a:p>
          <a:p>
            <a:r>
              <a:rPr lang="en-US" b="1" dirty="0">
                <a:solidFill>
                  <a:srgbClr val="FF0000"/>
                </a:solidFill>
              </a:rPr>
              <a:t>  TANGIBLE ASSETS </a:t>
            </a:r>
          </a:p>
          <a:p>
            <a:r>
              <a:rPr lang="en-US" b="1" dirty="0"/>
              <a:t>FREEHOLD PREMISES.                                                 193000</a:t>
            </a:r>
          </a:p>
          <a:p>
            <a:r>
              <a:rPr lang="en-US" b="1" dirty="0"/>
              <a:t>Machinery.                                                                       96000</a:t>
            </a:r>
          </a:p>
          <a:p>
            <a:r>
              <a:rPr lang="en-US" b="1" dirty="0">
                <a:solidFill>
                  <a:srgbClr val="FF0000"/>
                </a:solidFill>
              </a:rPr>
              <a:t>Intangible </a:t>
            </a:r>
            <a:r>
              <a:rPr lang="en-US" b="1" dirty="0" err="1">
                <a:solidFill>
                  <a:srgbClr val="FF0000"/>
                </a:solidFill>
              </a:rPr>
              <a:t>assete</a:t>
            </a: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/>
              <a:t>                                                     58000                                                                                                   </a:t>
            </a:r>
          </a:p>
          <a:p>
            <a:r>
              <a:rPr lang="en-US" b="1" dirty="0">
                <a:solidFill>
                  <a:srgbClr val="FF0000"/>
                </a:solidFill>
              </a:rPr>
              <a:t>Current assets </a:t>
            </a:r>
          </a:p>
          <a:p>
            <a:r>
              <a:rPr lang="en-US" b="1" dirty="0"/>
              <a:t>gInventory.                                                                        79400</a:t>
            </a:r>
          </a:p>
          <a:p>
            <a:r>
              <a:rPr lang="en-US" b="1" dirty="0"/>
              <a:t>Trade receivables.                                                          44000</a:t>
            </a:r>
          </a:p>
          <a:p>
            <a:r>
              <a:rPr lang="en-US" b="1" dirty="0"/>
              <a:t>Cash in hand and equivalent.                                       74000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  544400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5042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C846-871D-934D-B236-A8866362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</a:t>
            </a:r>
            <a:r>
              <a:rPr lang="en-US" b="1" dirty="0">
                <a:solidFill>
                  <a:srgbClr val="FF0000"/>
                </a:solidFill>
              </a:rPr>
              <a:t>Notes to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55FB-7BAD-FA4A-8D4F-083F3649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97819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Share capital </a:t>
            </a:r>
          </a:p>
          <a:p>
            <a:r>
              <a:rPr lang="en-US" sz="2000" b="1" dirty="0"/>
              <a:t>3000 equity share of Rs.10 each    Rs. 300000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Reserve and surplus </a:t>
            </a:r>
          </a:p>
          <a:p>
            <a:r>
              <a:rPr lang="en-US" sz="2000" b="1" dirty="0"/>
              <a:t>General reserve.                               Rs.100000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Statement of profit and loss.          Rs. 125400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Trade </a:t>
            </a:r>
            <a:r>
              <a:rPr lang="en-US" sz="2000" b="1" dirty="0" err="1">
                <a:solidFill>
                  <a:srgbClr val="FF0000"/>
                </a:solidFill>
              </a:rPr>
              <a:t>payble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 Ltd.                Rs.5000</a:t>
            </a:r>
          </a:p>
          <a:p>
            <a:r>
              <a:rPr lang="en-US" sz="2000" b="1" dirty="0"/>
              <a:t>B Ltd.                Rs.14000</a:t>
            </a:r>
          </a:p>
          <a:p>
            <a:r>
              <a:rPr lang="en-US" sz="2000" b="1" dirty="0"/>
              <a:t>                          </a:t>
            </a:r>
            <a:r>
              <a:rPr lang="en-US" sz="2000" b="1" dirty="0">
                <a:solidFill>
                  <a:srgbClr val="FF0000"/>
                </a:solidFill>
              </a:rPr>
              <a:t>Rs.19000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Inventory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A Ltd.          61400</a:t>
            </a:r>
          </a:p>
          <a:p>
            <a:r>
              <a:rPr lang="en-US" sz="2000" b="1" dirty="0"/>
              <a:t>B Ltd.          18000</a:t>
            </a:r>
          </a:p>
          <a:p>
            <a:r>
              <a:rPr lang="en-US" sz="2000" b="1" dirty="0"/>
              <a:t>                  </a:t>
            </a:r>
            <a:r>
              <a:rPr lang="en-US" sz="2000" b="1" dirty="0">
                <a:solidFill>
                  <a:srgbClr val="FF0000"/>
                </a:solidFill>
              </a:rPr>
              <a:t>79400</a:t>
            </a:r>
          </a:p>
        </p:txBody>
      </p:sp>
    </p:spTree>
    <p:extLst>
      <p:ext uri="{BB962C8B-B14F-4D97-AF65-F5344CB8AC3E}">
        <p14:creationId xmlns:p14="http://schemas.microsoft.com/office/powerpoint/2010/main" val="1508369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B26B-3D09-FA44-9843-2FD8CF80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Question no 17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FD16E3-8EB8-1945-86C9-FD9A6512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580"/>
            <a:ext cx="12192000" cy="56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8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FCB6-A36A-9A4F-B217-30F91088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EB99-40A2-FD46-987B-EAC863F9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1 Ratio -1 share capital of s Ltd.Rs.2000</a:t>
            </a:r>
          </a:p>
          <a:p>
            <a:r>
              <a:rPr lang="en-US" b="1" dirty="0"/>
              <a:t>               2 price per share Rs 1</a:t>
            </a:r>
          </a:p>
          <a:p>
            <a:r>
              <a:rPr lang="en-US" b="1" dirty="0"/>
              <a:t>               3 no. Of share 2000/1=2000 share </a:t>
            </a:r>
          </a:p>
          <a:p>
            <a:r>
              <a:rPr lang="en-US" b="1" dirty="0"/>
              <a:t>               4 no. Of share acquired by H Ltd.1500</a:t>
            </a:r>
          </a:p>
          <a:p>
            <a:r>
              <a:rPr lang="en-US" b="1" dirty="0"/>
              <a:t>              5 no of remaining share 2000-1500=500share</a:t>
            </a:r>
          </a:p>
          <a:p>
            <a:r>
              <a:rPr lang="en-US" b="1" dirty="0"/>
              <a:t>              Ratio= 1500:500 or 3:1</a:t>
            </a:r>
          </a:p>
          <a:p>
            <a:r>
              <a:rPr lang="en-US" b="1" dirty="0"/>
              <a:t>2 capital profit 1 General reserve Rs.600</a:t>
            </a:r>
          </a:p>
          <a:p>
            <a:r>
              <a:rPr lang="en-US" b="1" dirty="0"/>
              <a:t>                            2 under valuation of assets Rs.200</a:t>
            </a:r>
          </a:p>
          <a:p>
            <a:r>
              <a:rPr lang="en-US" b="1" dirty="0"/>
              <a:t>                            3 total 600+200=800</a:t>
            </a:r>
          </a:p>
          <a:p>
            <a:r>
              <a:rPr lang="en-US" b="1" dirty="0"/>
              <a:t>                              2 Holding co.800*3/4=600 800*1/4=200</a:t>
            </a:r>
          </a:p>
          <a:p>
            <a:r>
              <a:rPr lang="en-US" b="1" dirty="0">
                <a:solidFill>
                  <a:srgbClr val="FF0000"/>
                </a:solidFill>
              </a:rPr>
              <a:t>Note- if assets are under valued added to capital profit and overvalued deduct from capital profit.</a:t>
            </a:r>
          </a:p>
        </p:txBody>
      </p:sp>
    </p:spTree>
    <p:extLst>
      <p:ext uri="{BB962C8B-B14F-4D97-AF65-F5344CB8AC3E}">
        <p14:creationId xmlns:p14="http://schemas.microsoft.com/office/powerpoint/2010/main" val="43923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BC0E-E0B4-9948-AEC2-F712528D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7A67-386D-3C4C-9695-26D4E943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Revenue profit – profit and loss Rs.1200</a:t>
            </a:r>
          </a:p>
          <a:p>
            <a:r>
              <a:rPr lang="en-US" dirty="0"/>
              <a:t>         .                  1 Holding company 1200*3/4=900 </a:t>
            </a:r>
          </a:p>
          <a:p>
            <a:r>
              <a:rPr lang="en-US" dirty="0"/>
              <a:t>                           2   Minority 1200*1/4=300</a:t>
            </a:r>
          </a:p>
          <a:p>
            <a:r>
              <a:rPr lang="en-US" dirty="0"/>
              <a:t> Cost of control- value of investment.                  Rs.1500</a:t>
            </a:r>
          </a:p>
          <a:p>
            <a:r>
              <a:rPr lang="en-US" dirty="0"/>
              <a:t>                          Less –nominal value of share.       (1500)</a:t>
            </a:r>
          </a:p>
          <a:p>
            <a:r>
              <a:rPr lang="en-US" dirty="0"/>
              <a:t>                                  Capital profit of holding co.   (600)</a:t>
            </a:r>
          </a:p>
          <a:p>
            <a:r>
              <a:rPr lang="en-US" dirty="0"/>
              <a:t>                                                      Capital Reserves.   </a:t>
            </a:r>
            <a:r>
              <a:rPr lang="en-US"/>
              <a:t>(600)</a:t>
            </a:r>
            <a:endParaRPr lang="en-US" dirty="0"/>
          </a:p>
          <a:p>
            <a:r>
              <a:rPr lang="en-US" dirty="0"/>
              <a:t>                          </a:t>
            </a:r>
          </a:p>
          <a:p>
            <a:r>
              <a:rPr lang="en-US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1751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7CDA-F2DE-774D-850D-AAE1B78C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Minority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8C52-0A60-294B-A206-7B396EDD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 value of share.             Rs.500</a:t>
            </a:r>
          </a:p>
          <a:p>
            <a:r>
              <a:rPr lang="en-US" dirty="0"/>
              <a:t>Capital profit of minority.           Rs.200</a:t>
            </a:r>
          </a:p>
          <a:p>
            <a:r>
              <a:rPr lang="en-US" dirty="0"/>
              <a:t>Revenue profit of minority.       Rs.300</a:t>
            </a:r>
          </a:p>
          <a:p>
            <a:r>
              <a:rPr lang="en-US" dirty="0"/>
              <a:t>                                                Total Rs.1000</a:t>
            </a:r>
          </a:p>
        </p:txBody>
      </p:sp>
    </p:spTree>
    <p:extLst>
      <p:ext uri="{BB962C8B-B14F-4D97-AF65-F5344CB8AC3E}">
        <p14:creationId xmlns:p14="http://schemas.microsoft.com/office/powerpoint/2010/main" val="413350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5331-4E50-244E-9809-53D1E140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cost of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498B-5E8A-FB46-B529-71F372C6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553"/>
            <a:ext cx="10515600" cy="4823410"/>
          </a:xfrm>
        </p:spPr>
        <p:txBody>
          <a:bodyPr>
            <a:noAutofit/>
          </a:bodyPr>
          <a:lstStyle/>
          <a:p>
            <a:r>
              <a:rPr lang="en-US" sz="2000" dirty="0"/>
              <a:t>Control means what is the cost of become a holding company </a:t>
            </a:r>
          </a:p>
          <a:p>
            <a:r>
              <a:rPr lang="en-US" sz="2000" dirty="0"/>
              <a:t>If excess payment made IT is become a goodwill</a:t>
            </a:r>
          </a:p>
          <a:p>
            <a:r>
              <a:rPr lang="en-US" sz="2000" dirty="0"/>
              <a:t>If less it is known as capital reserve</a:t>
            </a:r>
          </a:p>
          <a:p>
            <a:r>
              <a:rPr lang="en-US" sz="2000" dirty="0"/>
              <a:t>THE PROCESS TO CALCULATE GOODWILL OR CAPITAL RESERVE</a:t>
            </a:r>
          </a:p>
          <a:p>
            <a:r>
              <a:rPr lang="en-US" sz="2000" dirty="0"/>
              <a:t>PARTICULAR.                                                          AMOUNT </a:t>
            </a:r>
          </a:p>
          <a:p>
            <a:r>
              <a:rPr lang="en-US" sz="2000" dirty="0"/>
              <a:t>VALUE OF INVESTMENT                                      ——————-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Less</a:t>
            </a:r>
            <a:r>
              <a:rPr lang="en-US" sz="2000" dirty="0"/>
              <a:t> 1 Nominal value of share acquired </a:t>
            </a:r>
          </a:p>
          <a:p>
            <a:r>
              <a:rPr lang="en-US" sz="2000" dirty="0"/>
              <a:t>By holding company.                                              ++++++++</a:t>
            </a:r>
          </a:p>
          <a:p>
            <a:endParaRPr lang="en-US" sz="2000" dirty="0"/>
          </a:p>
          <a:p>
            <a:r>
              <a:rPr lang="en-US" sz="2000" dirty="0"/>
              <a:t>2 capital profit of holding company.                     ++++++++</a:t>
            </a:r>
          </a:p>
          <a:p>
            <a:r>
              <a:rPr lang="en-US" sz="2000" dirty="0"/>
              <a:t>                                                                          ———————————-</a:t>
            </a:r>
          </a:p>
          <a:p>
            <a:r>
              <a:rPr lang="en-US" sz="2000" dirty="0">
                <a:solidFill>
                  <a:srgbClr val="FF0000"/>
                </a:solidFill>
              </a:rPr>
              <a:t>GOODWILL</a:t>
            </a:r>
            <a:r>
              <a:rPr lang="en-US" sz="2000" dirty="0"/>
              <a:t>.                                                           </a:t>
            </a:r>
            <a:r>
              <a:rPr lang="en-US" sz="2000" dirty="0">
                <a:solidFill>
                  <a:srgbClr val="FF0000"/>
                </a:solidFill>
              </a:rPr>
              <a:t>(+)</a:t>
            </a:r>
            <a:r>
              <a:rPr lang="en-US" sz="2000" dirty="0"/>
              <a:t> ————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Capital reserves.  </a:t>
            </a:r>
            <a:r>
              <a:rPr lang="en-US" sz="2000" dirty="0"/>
              <a:t>                                                  </a:t>
            </a:r>
            <a:r>
              <a:rPr lang="en-US" sz="2000" dirty="0">
                <a:solidFill>
                  <a:srgbClr val="C00000"/>
                </a:solidFill>
              </a:rPr>
              <a:t>(-)</a:t>
            </a:r>
            <a:r>
              <a:rPr lang="en-US" sz="2000" dirty="0"/>
              <a:t> ———+</a:t>
            </a:r>
          </a:p>
          <a:p>
            <a:r>
              <a:rPr lang="en-US" sz="2000" dirty="0"/>
              <a:t>                                                                     ———————————.           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560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067D-40D3-6B4E-8E90-30BA31F7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UNREALISED</a:t>
            </a:r>
            <a:r>
              <a:rPr lang="en-US" dirty="0"/>
              <a:t>  </a:t>
            </a:r>
            <a:r>
              <a:rPr lang="en-US" b="1" dirty="0"/>
              <a:t>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B06C6-4EC6-9346-92CC-460EFD9D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 Ltd.purchase goods from S Ltd.</a:t>
            </a:r>
          </a:p>
          <a:p>
            <a:r>
              <a:rPr lang="en-US" dirty="0"/>
              <a:t>Profit 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% on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price </a:t>
            </a:r>
          </a:p>
          <a:p>
            <a:r>
              <a:rPr lang="en-US" dirty="0"/>
              <a:t>Goods included in stock Rs.500</a:t>
            </a:r>
          </a:p>
          <a:p>
            <a:r>
              <a:rPr lang="en-US" dirty="0" err="1">
                <a:solidFill>
                  <a:srgbClr val="FF0000"/>
                </a:solidFill>
              </a:rPr>
              <a:t>UNREALISED</a:t>
            </a:r>
            <a:r>
              <a:rPr lang="en-US" dirty="0">
                <a:solidFill>
                  <a:srgbClr val="FF0000"/>
                </a:solidFill>
              </a:rPr>
              <a:t> profit =500*25/125=100</a:t>
            </a:r>
          </a:p>
          <a:p>
            <a:r>
              <a:rPr lang="en-US" dirty="0">
                <a:solidFill>
                  <a:srgbClr val="FF0000"/>
                </a:solidFill>
              </a:rPr>
              <a:t>Share of holding co.100*3/4=75</a:t>
            </a:r>
          </a:p>
          <a:p>
            <a:r>
              <a:rPr lang="en-US" dirty="0"/>
              <a:t>Note Rs.75 deducted from profit as well inventory of H Ltd.</a:t>
            </a:r>
          </a:p>
        </p:txBody>
      </p:sp>
    </p:spTree>
    <p:extLst>
      <p:ext uri="{BB962C8B-B14F-4D97-AF65-F5344CB8AC3E}">
        <p14:creationId xmlns:p14="http://schemas.microsoft.com/office/powerpoint/2010/main" val="1816642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854A-8E5D-8847-A0C7-1A50C9D0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B992-0249-1C44-9398-E352B51F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EQU ITY AND LIABILITIES </a:t>
            </a:r>
          </a:p>
          <a:p>
            <a:r>
              <a:rPr lang="en-US" sz="1800" b="1" dirty="0"/>
              <a:t>SHAREHOLDER FUND</a:t>
            </a:r>
          </a:p>
          <a:p>
            <a:r>
              <a:rPr lang="en-US" sz="1800" b="1" dirty="0"/>
              <a:t>SHARE CAPITAL.                                                         RS.10000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Reserve and surplus                </a:t>
            </a:r>
            <a:r>
              <a:rPr lang="en-US" sz="1800" b="1" dirty="0"/>
              <a:t>                                  Rs.6426                                                                                                                                                       </a:t>
            </a:r>
          </a:p>
          <a:p>
            <a:r>
              <a:rPr lang="en-US" sz="1800" b="1" dirty="0"/>
              <a:t>Minority interest.                                                      Rs.1000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Current liabilities </a:t>
            </a:r>
          </a:p>
          <a:p>
            <a:r>
              <a:rPr lang="en-US" sz="1800" b="1" dirty="0"/>
              <a:t>Trade </a:t>
            </a:r>
            <a:r>
              <a:rPr lang="en-US" sz="1800" b="1" dirty="0" err="1"/>
              <a:t>payble</a:t>
            </a:r>
            <a:r>
              <a:rPr lang="en-US" sz="1800" b="1" dirty="0"/>
              <a:t>.      </a:t>
            </a:r>
          </a:p>
          <a:p>
            <a:r>
              <a:rPr lang="en-US" sz="1800" b="1" dirty="0"/>
              <a:t>Creditors.                                                                   Rs.3200</a:t>
            </a:r>
          </a:p>
          <a:p>
            <a:r>
              <a:rPr lang="en-US" sz="1800" b="1" dirty="0"/>
              <a:t>Bills </a:t>
            </a:r>
            <a:r>
              <a:rPr lang="en-US" sz="1800" b="1" dirty="0" err="1"/>
              <a:t>payble</a:t>
            </a:r>
            <a:r>
              <a:rPr lang="en-US" sz="1800" b="1" dirty="0"/>
              <a:t>.                                                                Rs.200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                                                                                Rs.20825</a:t>
            </a:r>
          </a:p>
          <a:p>
            <a:r>
              <a:rPr lang="en-US" sz="1800" b="1" dirty="0"/>
              <a:t>/.         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20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345B-6DE0-5A4A-BF3F-0E61D866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E2D4-26C5-554A-9808-0C44E3B2B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Assets </a:t>
            </a:r>
          </a:p>
          <a:p>
            <a:r>
              <a:rPr lang="en-US" dirty="0"/>
              <a:t>Non current assets </a:t>
            </a:r>
          </a:p>
          <a:p>
            <a:r>
              <a:rPr lang="en-US" dirty="0"/>
              <a:t>Fixed assets </a:t>
            </a:r>
          </a:p>
          <a:p>
            <a:r>
              <a:rPr lang="en-US" dirty="0"/>
              <a:t>Tangible assets                                                             Rs.9400</a:t>
            </a:r>
          </a:p>
          <a:p>
            <a:r>
              <a:rPr lang="en-US" dirty="0"/>
              <a:t>Current assets </a:t>
            </a:r>
          </a:p>
          <a:p>
            <a:r>
              <a:rPr lang="en-US" dirty="0"/>
              <a:t>Inventory.                                                                    Rs.8425</a:t>
            </a:r>
          </a:p>
          <a:p>
            <a:r>
              <a:rPr lang="en-US" dirty="0"/>
              <a:t>Trade receivables.    </a:t>
            </a:r>
          </a:p>
          <a:p>
            <a:r>
              <a:rPr lang="en-US" dirty="0"/>
              <a:t>Debtors.                                                                      Rs.3000</a:t>
            </a:r>
          </a:p>
          <a:p>
            <a:r>
              <a:rPr lang="en-US" dirty="0"/>
              <a:t>Bills receivables.                                                             Nil</a:t>
            </a:r>
          </a:p>
          <a:p>
            <a:r>
              <a:rPr lang="en-US" dirty="0"/>
              <a:t>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Rs.20825</a:t>
            </a:r>
          </a:p>
          <a:p>
            <a:r>
              <a:rPr lang="en-US" dirty="0"/>
              <a:t>                                                                               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80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006B-6D7E-A345-9AE0-BAEDF6F9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to account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C7A4-0DE1-AB4B-84F7-81366955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Share capital </a:t>
            </a:r>
          </a:p>
          <a:p>
            <a:r>
              <a:rPr lang="en-US" sz="1600" b="1" dirty="0"/>
              <a:t>10000 share of Rs. 1 each.                              10000</a:t>
            </a:r>
          </a:p>
          <a:p>
            <a:r>
              <a:rPr lang="en-US" sz="1600" b="1" dirty="0"/>
              <a:t>Reserve and surplus </a:t>
            </a:r>
          </a:p>
          <a:p>
            <a:r>
              <a:rPr lang="en-US" sz="1600" b="1" dirty="0"/>
              <a:t>General reserve.                                              1000</a:t>
            </a:r>
          </a:p>
          <a:p>
            <a:r>
              <a:rPr lang="en-US" sz="1600" b="1" dirty="0"/>
              <a:t>Statement of profit and loss.                        4825</a:t>
            </a:r>
          </a:p>
          <a:p>
            <a:r>
              <a:rPr lang="en-US" sz="1600" b="1" dirty="0"/>
              <a:t>Capital reserve.                                              600.        6425</a:t>
            </a:r>
          </a:p>
          <a:p>
            <a:r>
              <a:rPr lang="en-US" sz="1600" b="1" dirty="0"/>
              <a:t>Trade </a:t>
            </a:r>
            <a:r>
              <a:rPr lang="en-US" sz="1600" b="1" dirty="0" err="1"/>
              <a:t>payble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Creditors </a:t>
            </a:r>
          </a:p>
          <a:p>
            <a:r>
              <a:rPr lang="en-US" sz="1600" b="1" dirty="0"/>
              <a:t>H Ltd.                                                              2000</a:t>
            </a:r>
          </a:p>
          <a:p>
            <a:r>
              <a:rPr lang="en-US" sz="1600" b="1" dirty="0"/>
              <a:t>S Ltd.                                                               1200.    3200</a:t>
            </a:r>
          </a:p>
          <a:p>
            <a:r>
              <a:rPr lang="en-US" sz="1600" b="1" dirty="0"/>
              <a:t>Bills </a:t>
            </a:r>
            <a:r>
              <a:rPr lang="en-US" sz="1600" b="1" dirty="0" err="1"/>
              <a:t>payble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H Ltd.                                                               nil</a:t>
            </a:r>
          </a:p>
          <a:p>
            <a:r>
              <a:rPr lang="en-US" sz="1600" b="1" dirty="0"/>
              <a:t>S Ltd.                                                             300</a:t>
            </a:r>
          </a:p>
          <a:p>
            <a:r>
              <a:rPr lang="en-US" sz="1600" b="1" dirty="0"/>
              <a:t>Less contras.                                            (100).         200</a:t>
            </a:r>
          </a:p>
          <a:p>
            <a:r>
              <a:rPr lang="en-US" sz="1600" b="1" dirty="0"/>
              <a:t>                                                                                (3400)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01020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57C0-E0EB-2F43-8211-2E37335C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no.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2B4F-FAE8-6344-9912-15AF16BC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Ratio – 15000:10000 Or 3:2</a:t>
            </a:r>
          </a:p>
          <a:p>
            <a:r>
              <a:rPr lang="en-US" dirty="0"/>
              <a:t>2 Capital profit- date of acquisition 30/09/2020</a:t>
            </a:r>
          </a:p>
          <a:p>
            <a:r>
              <a:rPr lang="en-US" dirty="0"/>
              <a:t>                 General reserve up to 01/04/2020 -60000</a:t>
            </a:r>
          </a:p>
          <a:p>
            <a:r>
              <a:rPr lang="en-US" dirty="0"/>
              <a:t>                 General reserve from 01/04 to 30/09 20000*6/12=10000</a:t>
            </a:r>
          </a:p>
          <a:p>
            <a:r>
              <a:rPr lang="en-US" dirty="0"/>
              <a:t>              P/L up to 01/04/2020.   40000</a:t>
            </a:r>
          </a:p>
          <a:p>
            <a:r>
              <a:rPr lang="en-US" dirty="0"/>
              <a:t>      P/L from 01/04 to 30/09 70000*6/12=35000</a:t>
            </a:r>
          </a:p>
          <a:p>
            <a:r>
              <a:rPr lang="en-US" dirty="0"/>
              <a:t>Total capital profit =60000+10000+40000+35000=145000</a:t>
            </a:r>
          </a:p>
          <a:p>
            <a:r>
              <a:rPr lang="en-US" dirty="0"/>
              <a:t>X Ltd. 145000*3/5=87000</a:t>
            </a:r>
          </a:p>
          <a:p>
            <a:r>
              <a:rPr lang="en-US" dirty="0"/>
              <a:t>Minority 145000*2/5=58000</a:t>
            </a:r>
          </a:p>
        </p:txBody>
      </p:sp>
    </p:spTree>
    <p:extLst>
      <p:ext uri="{BB962C8B-B14F-4D97-AF65-F5344CB8AC3E}">
        <p14:creationId xmlns:p14="http://schemas.microsoft.com/office/powerpoint/2010/main" val="3965011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5B15-48E8-554F-A94C-5960945A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5FAD7-D558-9049-8C16-4F8CC926D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Revenue profit (from 30/09 /2020 to 31/03/2021)</a:t>
            </a:r>
          </a:p>
          <a:p>
            <a:r>
              <a:rPr lang="en-US" dirty="0"/>
              <a:t>      General reserves (60000+20000-60000-10000)=10000</a:t>
            </a:r>
          </a:p>
          <a:p>
            <a:r>
              <a:rPr lang="en-US" dirty="0"/>
              <a:t>      P/L (40000+70000-40000-35000).                       =35000</a:t>
            </a:r>
          </a:p>
          <a:p>
            <a:r>
              <a:rPr lang="en-US" dirty="0"/>
              <a:t>        Total 10000+35000=45000</a:t>
            </a:r>
          </a:p>
          <a:p>
            <a:r>
              <a:rPr lang="en-US" dirty="0"/>
              <a:t>          </a:t>
            </a:r>
            <a:r>
              <a:rPr lang="en-US" dirty="0" err="1"/>
              <a:t>XLtd.45000</a:t>
            </a:r>
            <a:r>
              <a:rPr lang="en-US" dirty="0"/>
              <a:t>*3/5=27000</a:t>
            </a:r>
          </a:p>
          <a:p>
            <a:r>
              <a:rPr lang="en-US" dirty="0"/>
              <a:t>         Minority =45000*2/5=18000</a:t>
            </a:r>
          </a:p>
        </p:txBody>
      </p:sp>
    </p:spTree>
    <p:extLst>
      <p:ext uri="{BB962C8B-B14F-4D97-AF65-F5344CB8AC3E}">
        <p14:creationId xmlns:p14="http://schemas.microsoft.com/office/powerpoint/2010/main" val="2414721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A500-A823-E940-BC1C-7FD75DC6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A82E-2FC1-B54D-A3F2-4F39C5B5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cost of control </a:t>
            </a:r>
          </a:p>
          <a:p>
            <a:r>
              <a:rPr lang="en-US" dirty="0"/>
              <a:t>         Value of investment.                                 190000</a:t>
            </a:r>
          </a:p>
          <a:p>
            <a:r>
              <a:rPr lang="en-US" dirty="0"/>
              <a:t>    Less nominal value of share.                        (150000)</a:t>
            </a:r>
          </a:p>
          <a:p>
            <a:r>
              <a:rPr lang="en-US" dirty="0"/>
              <a:t>     Capital profit of holding co.                         (87000)</a:t>
            </a:r>
          </a:p>
          <a:p>
            <a:r>
              <a:rPr lang="en-US" dirty="0"/>
              <a:t>                                   Capital reserve.                47000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19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C0A0-249D-DC4C-9CE6-A9E9B690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207D1-CB90-0245-BA4B-D7D9E305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minority interest </a:t>
            </a:r>
          </a:p>
          <a:p>
            <a:r>
              <a:rPr lang="en-US" dirty="0"/>
              <a:t>   Nominal value of share.     100000</a:t>
            </a:r>
          </a:p>
          <a:p>
            <a:r>
              <a:rPr lang="en-US" dirty="0"/>
              <a:t>    Capital profit.                      58000</a:t>
            </a:r>
          </a:p>
          <a:p>
            <a:r>
              <a:rPr lang="en-US" dirty="0"/>
              <a:t>     Revenue profit.                  18000</a:t>
            </a:r>
          </a:p>
          <a:p>
            <a:r>
              <a:rPr lang="en-US" dirty="0"/>
              <a:t>                  Total.                    176000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70911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D71F-2306-CC4E-9169-B07DC2F8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UNREALISED</a:t>
            </a:r>
            <a:r>
              <a:rPr lang="en-US" dirty="0"/>
              <a:t> profit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A58F-0844-3547-85B7-30AD50FB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Profit = 10000*25/125=2000</a:t>
            </a:r>
          </a:p>
          <a:p>
            <a:r>
              <a:rPr lang="en-US" dirty="0"/>
              <a:t>  Holding co. 2000*3/5=1200</a:t>
            </a:r>
          </a:p>
        </p:txBody>
      </p:sp>
    </p:spTree>
    <p:extLst>
      <p:ext uri="{BB962C8B-B14F-4D97-AF65-F5344CB8AC3E}">
        <p14:creationId xmlns:p14="http://schemas.microsoft.com/office/powerpoint/2010/main" val="3827945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9EE0-3834-334B-9E80-AB087E82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E02-EF71-0043-AFE3-7FD61369B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EQUITY AND LIABILITIES </a:t>
            </a:r>
          </a:p>
          <a:p>
            <a:r>
              <a:rPr lang="en-US" dirty="0"/>
              <a:t>SHAREHOLDER FUND </a:t>
            </a:r>
          </a:p>
          <a:p>
            <a:r>
              <a:rPr lang="en-US" dirty="0"/>
              <a:t>SHARE CAPITAL.                                                 1000000</a:t>
            </a:r>
          </a:p>
          <a:p>
            <a:r>
              <a:rPr lang="en-US" dirty="0"/>
              <a:t>Reserve and surplus                                          435800</a:t>
            </a:r>
          </a:p>
          <a:p>
            <a:r>
              <a:rPr lang="en-US" dirty="0"/>
              <a:t>    Minority interest.                                          176000</a:t>
            </a:r>
          </a:p>
          <a:p>
            <a:r>
              <a:rPr lang="en-US" dirty="0"/>
              <a:t>  Current liabilities </a:t>
            </a:r>
          </a:p>
          <a:p>
            <a:r>
              <a:rPr lang="en-US" dirty="0"/>
              <a:t>   Trade </a:t>
            </a:r>
            <a:r>
              <a:rPr lang="en-US" dirty="0" err="1"/>
              <a:t>payble</a:t>
            </a:r>
            <a:r>
              <a:rPr lang="en-US" dirty="0"/>
              <a:t>.                                                  360000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           1971800</a:t>
            </a:r>
          </a:p>
          <a:p>
            <a:r>
              <a:rPr lang="en-US" dirty="0"/>
              <a:t>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4386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5393-67AF-E94B-94AF-0DC0BF83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minority’s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6C7A-E61B-4E41-B36A-1E658A4C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Minority means it means who is less in numbers </a:t>
            </a:r>
          </a:p>
          <a:p>
            <a:r>
              <a:rPr lang="en-US" dirty="0"/>
              <a:t>In CBS Holding  company acquired share in subsidiary company and the no. Of share which is not acquired by holding company is known as minority’s share.</a:t>
            </a:r>
          </a:p>
          <a:p>
            <a:r>
              <a:rPr lang="en-US" dirty="0"/>
              <a:t>Calculation </a:t>
            </a:r>
          </a:p>
          <a:p>
            <a:r>
              <a:rPr lang="en-US" dirty="0">
                <a:solidFill>
                  <a:schemeClr val="tx2"/>
                </a:solidFill>
              </a:rPr>
              <a:t>Particular</a:t>
            </a:r>
            <a:r>
              <a:rPr lang="en-US" dirty="0"/>
              <a:t>.                                                               Amount </a:t>
            </a:r>
          </a:p>
          <a:p>
            <a:r>
              <a:rPr lang="en-US" dirty="0">
                <a:solidFill>
                  <a:srgbClr val="FF0000"/>
                </a:solidFill>
              </a:rPr>
              <a:t>Nominal value of share.                                  ——————</a:t>
            </a:r>
          </a:p>
          <a:p>
            <a:r>
              <a:rPr lang="en-US" dirty="0">
                <a:solidFill>
                  <a:srgbClr val="FF0000"/>
                </a:solidFill>
              </a:rPr>
              <a:t>Capital profit/capital loss of minority.           —————-</a:t>
            </a:r>
          </a:p>
          <a:p>
            <a:r>
              <a:rPr lang="en-US" dirty="0">
                <a:solidFill>
                  <a:srgbClr val="FF0000"/>
                </a:solidFill>
              </a:rPr>
              <a:t>Revenue profit/revenue loss.               </a:t>
            </a:r>
            <a:r>
              <a:rPr lang="en-US" dirty="0"/>
              <a:t>          ——————</a:t>
            </a:r>
          </a:p>
          <a:p>
            <a:r>
              <a:rPr lang="en-US" dirty="0">
                <a:solidFill>
                  <a:srgbClr val="7030A0"/>
                </a:solidFill>
              </a:rPr>
              <a:t>TOTAL MINORITY INTEREST.                           ——————-</a:t>
            </a:r>
          </a:p>
        </p:txBody>
      </p:sp>
    </p:spTree>
    <p:extLst>
      <p:ext uri="{BB962C8B-B14F-4D97-AF65-F5344CB8AC3E}">
        <p14:creationId xmlns:p14="http://schemas.microsoft.com/office/powerpoint/2010/main" val="1280338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06B1-593F-B14B-BFE9-5D418782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4158-7725-7B43-AA6A-C0F2C55D8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ASSETS </a:t>
            </a:r>
          </a:p>
          <a:p>
            <a:r>
              <a:rPr lang="en-US" dirty="0"/>
              <a:t>NON CURRENT ASSETS </a:t>
            </a:r>
          </a:p>
          <a:p>
            <a:r>
              <a:rPr lang="en-US" dirty="0"/>
              <a:t>FIXED ASSETS                                                                  1000000</a:t>
            </a:r>
          </a:p>
          <a:p>
            <a:r>
              <a:rPr lang="en-US" dirty="0"/>
              <a:t>Intangible assets </a:t>
            </a:r>
          </a:p>
          <a:p>
            <a:r>
              <a:rPr lang="en-US" dirty="0"/>
              <a:t>Goodwill.                                                                         103000</a:t>
            </a:r>
          </a:p>
          <a:p>
            <a:r>
              <a:rPr lang="en-US" dirty="0"/>
              <a:t>Investment.                                                                      50000</a:t>
            </a:r>
          </a:p>
          <a:p>
            <a:r>
              <a:rPr lang="en-US" dirty="0"/>
              <a:t>Current assets </a:t>
            </a:r>
          </a:p>
          <a:p>
            <a:r>
              <a:rPr lang="en-US" dirty="0"/>
              <a:t>Inventory.                                                                      298800</a:t>
            </a:r>
          </a:p>
          <a:p>
            <a:r>
              <a:rPr lang="en-US" dirty="0"/>
              <a:t>Trade receivables.                                                       390000</a:t>
            </a:r>
          </a:p>
          <a:p>
            <a:r>
              <a:rPr lang="en-US" dirty="0"/>
              <a:t>Cash and cash equivalents.                                        130000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                    1971800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0678-B9BE-E54E-86D6-A6B52803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consolidated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62DB-E46F-A74E-9160-9953FF90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Particular.                                                                   Amount</a:t>
            </a:r>
          </a:p>
          <a:p>
            <a:r>
              <a:rPr lang="en-US" dirty="0"/>
              <a:t>Balance of  profit/loss of holding company      ————-</a:t>
            </a:r>
          </a:p>
          <a:p>
            <a:r>
              <a:rPr lang="en-US" dirty="0"/>
              <a:t>Revenue profit of holding company.                  ————</a:t>
            </a:r>
          </a:p>
          <a:p>
            <a:r>
              <a:rPr lang="en-US" dirty="0">
                <a:solidFill>
                  <a:srgbClr val="FF0000"/>
                </a:solidFill>
              </a:rPr>
              <a:t>TATAL.                                                                   —————-</a:t>
            </a:r>
          </a:p>
        </p:txBody>
      </p:sp>
    </p:spTree>
    <p:extLst>
      <p:ext uri="{BB962C8B-B14F-4D97-AF65-F5344CB8AC3E}">
        <p14:creationId xmlns:p14="http://schemas.microsoft.com/office/powerpoint/2010/main" val="100410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84E9-2E4F-EF44-9D76-2B1D3D44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Notes to prepare consolidated balance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38F3-F5D2-8A41-AED7-23F8E640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37" y="68930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 All </a:t>
            </a:r>
            <a:r>
              <a:rPr lang="en-US" dirty="0">
                <a:solidFill>
                  <a:srgbClr val="FF0000"/>
                </a:solidFill>
              </a:rPr>
              <a:t>fixed assets  of holding and subsidiary </a:t>
            </a:r>
          </a:p>
          <a:p>
            <a:r>
              <a:rPr lang="en-US" dirty="0"/>
              <a:t> 2 </a:t>
            </a:r>
            <a:r>
              <a:rPr lang="en-US" dirty="0">
                <a:solidFill>
                  <a:srgbClr val="FF0000"/>
                </a:solidFill>
              </a:rPr>
              <a:t>All current assets of holding and subsidiary</a:t>
            </a:r>
            <a:r>
              <a:rPr lang="en-US" dirty="0"/>
              <a:t> (</a:t>
            </a:r>
            <a:r>
              <a:rPr lang="en-US" dirty="0" err="1"/>
              <a:t>debtors,bank,cash,b</a:t>
            </a:r>
            <a:r>
              <a:rPr lang="en-US" dirty="0"/>
              <a:t>/T-short term investment etc.)and </a:t>
            </a:r>
            <a:r>
              <a:rPr lang="en-US" dirty="0">
                <a:solidFill>
                  <a:srgbClr val="FF0000"/>
                </a:solidFill>
              </a:rPr>
              <a:t>current liabilities </a:t>
            </a:r>
          </a:p>
          <a:p>
            <a:r>
              <a:rPr lang="en-US" dirty="0"/>
              <a:t>Excluded the following </a:t>
            </a:r>
          </a:p>
          <a:p>
            <a:r>
              <a:rPr lang="en-US" dirty="0"/>
              <a:t>1 share capital of subsidiary company </a:t>
            </a:r>
          </a:p>
          <a:p>
            <a:r>
              <a:rPr lang="en-US" dirty="0"/>
              <a:t>2 profit and reserves of subsidiary company </a:t>
            </a:r>
          </a:p>
          <a:p>
            <a:r>
              <a:rPr lang="en-US" dirty="0"/>
              <a:t>3 investment of holding company </a:t>
            </a:r>
          </a:p>
          <a:p>
            <a:r>
              <a:rPr lang="en-US" dirty="0"/>
              <a:t>The following items to be included </a:t>
            </a:r>
          </a:p>
          <a:p>
            <a:r>
              <a:rPr lang="en-US" dirty="0"/>
              <a:t>1 minority interest </a:t>
            </a:r>
          </a:p>
          <a:p>
            <a:r>
              <a:rPr lang="en-US" dirty="0"/>
              <a:t>Consolidated profit </a:t>
            </a:r>
          </a:p>
        </p:txBody>
      </p:sp>
    </p:spTree>
    <p:extLst>
      <p:ext uri="{BB962C8B-B14F-4D97-AF65-F5344CB8AC3E}">
        <p14:creationId xmlns:p14="http://schemas.microsoft.com/office/powerpoint/2010/main" val="86739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338E-B2DD-BD46-B1C2-F87A9408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191"/>
          </a:xfrm>
        </p:spPr>
        <p:txBody>
          <a:bodyPr/>
          <a:lstStyle/>
          <a:p>
            <a:r>
              <a:rPr lang="en-US" dirty="0"/>
              <a:t>                         </a:t>
            </a:r>
            <a:r>
              <a:rPr lang="en-US" dirty="0">
                <a:solidFill>
                  <a:srgbClr val="FF0000"/>
                </a:solidFill>
              </a:rPr>
              <a:t>QUESTION</a:t>
            </a:r>
            <a:r>
              <a:rPr lang="en-US" dirty="0"/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2CB16EC-AA1C-DD41-97CD-6385DBE31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65" y="1136316"/>
            <a:ext cx="12619621" cy="57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EF0D-631E-0F48-BD1B-D55BC2E5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>
                <a:solidFill>
                  <a:srgbClr val="FF0000"/>
                </a:solidFill>
              </a:rPr>
              <a:t>Solution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9137-106B-7843-B0BB-24CE26847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SP LTD. HOLDING COMPANY </a:t>
            </a:r>
          </a:p>
          <a:p>
            <a:r>
              <a:rPr lang="en-US" dirty="0"/>
              <a:t>2 ML LTD. SUBSIDIARY COMPANY </a:t>
            </a:r>
          </a:p>
          <a:p>
            <a:r>
              <a:rPr lang="en-US" dirty="0"/>
              <a:t>CALCULATION OF RATIO MK LTD.HAVING SHARE CAPITAL OF RS. 100000 of Rs 10 </a:t>
            </a:r>
            <a:r>
              <a:rPr lang="en-US" dirty="0" err="1"/>
              <a:t>each.Tatal</a:t>
            </a:r>
            <a:r>
              <a:rPr lang="en-US" dirty="0"/>
              <a:t> no. Of share 100000/10=10000 </a:t>
            </a:r>
            <a:r>
              <a:rPr lang="en-US" dirty="0" err="1"/>
              <a:t>share,out</a:t>
            </a:r>
            <a:r>
              <a:rPr lang="en-US" dirty="0"/>
              <a:t> of which 6000 acquired by holding company.Remaining no. Of share will be 4000 ;(10000-6000) </a:t>
            </a:r>
          </a:p>
          <a:p>
            <a:r>
              <a:rPr lang="en-US" dirty="0"/>
              <a:t>RATIO = 6000:4000 OR 6:4 or 3:2</a:t>
            </a:r>
          </a:p>
          <a:p>
            <a:r>
              <a:rPr lang="en-US" dirty="0"/>
              <a:t>Share of holding company 3/5 and minority 2/5</a:t>
            </a:r>
          </a:p>
        </p:txBody>
      </p:sp>
    </p:spTree>
    <p:extLst>
      <p:ext uri="{BB962C8B-B14F-4D97-AF65-F5344CB8AC3E}">
        <p14:creationId xmlns:p14="http://schemas.microsoft.com/office/powerpoint/2010/main" val="223028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Consolidated balance sheet of holding company </vt:lpstr>
      <vt:lpstr>PowerPoint Presentation</vt:lpstr>
      <vt:lpstr>Process to make consolidated balance sheet </vt:lpstr>
      <vt:lpstr>Calculation of cost of control </vt:lpstr>
      <vt:lpstr>Calculation of minority’s interest </vt:lpstr>
      <vt:lpstr>Calculation of consolidated profit</vt:lpstr>
      <vt:lpstr>Notes to prepare consolidated balance sheet</vt:lpstr>
      <vt:lpstr>                         QUESTION </vt:lpstr>
      <vt:lpstr>                           Solution </vt:lpstr>
      <vt:lpstr>              Calculation of capital profit </vt:lpstr>
      <vt:lpstr>Calculation of Revenue profit </vt:lpstr>
      <vt:lpstr>Calculation of cost of control </vt:lpstr>
      <vt:lpstr>Calculation of minority interest </vt:lpstr>
      <vt:lpstr>Calculation of consolidated profit </vt:lpstr>
      <vt:lpstr>Consolidated balance sheet </vt:lpstr>
      <vt:lpstr>Consolidated balance sheet </vt:lpstr>
      <vt:lpstr>                Question no. 12</vt:lpstr>
      <vt:lpstr>                         Solution </vt:lpstr>
      <vt:lpstr>Calculation of capital profit/capital loss </vt:lpstr>
      <vt:lpstr>Calculation of revenue profit/revenue loss</vt:lpstr>
      <vt:lpstr>Calculation of cost of control </vt:lpstr>
      <vt:lpstr>Calculation of Minority interest </vt:lpstr>
      <vt:lpstr>Consolidated profit </vt:lpstr>
      <vt:lpstr>Consolidated balance sheet </vt:lpstr>
      <vt:lpstr>Consolidated balance sheet </vt:lpstr>
      <vt:lpstr>                UNREALISED PROFIT </vt:lpstr>
      <vt:lpstr> Condition for calculating unrealized profit </vt:lpstr>
      <vt:lpstr>                     Question no.15</vt:lpstr>
      <vt:lpstr>      Question no.16</vt:lpstr>
      <vt:lpstr>PowerPoint Presentation</vt:lpstr>
      <vt:lpstr>Minority interest </vt:lpstr>
      <vt:lpstr>        UNREALISED PROFIT </vt:lpstr>
      <vt:lpstr>         Consolidated balance sheet </vt:lpstr>
      <vt:lpstr>Consolidated balance sheet </vt:lpstr>
      <vt:lpstr>                 Notes to account</vt:lpstr>
      <vt:lpstr>                     Question no 17</vt:lpstr>
      <vt:lpstr>                           Solution </vt:lpstr>
      <vt:lpstr>PowerPoint Presentation</vt:lpstr>
      <vt:lpstr>               Minority interest </vt:lpstr>
      <vt:lpstr>UNREALISED  profit</vt:lpstr>
      <vt:lpstr>Consolidated balance sheet </vt:lpstr>
      <vt:lpstr>Consolidated balance sheet </vt:lpstr>
      <vt:lpstr>Notes to account </vt:lpstr>
      <vt:lpstr>Question no. 18</vt:lpstr>
      <vt:lpstr>PowerPoint Presentation</vt:lpstr>
      <vt:lpstr>PowerPoint Presentation</vt:lpstr>
      <vt:lpstr>PowerPoint Presentation</vt:lpstr>
      <vt:lpstr>UNREALISED profit </vt:lpstr>
      <vt:lpstr>Consolidated balance sheet </vt:lpstr>
      <vt:lpstr>Consolidated balance sheet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Consolidated balance sheet of holding company </dc:title>
  <dc:creator>Manoj Mishra</dc:creator>
  <cp:lastModifiedBy>Manoj Mishra</cp:lastModifiedBy>
  <cp:revision>23</cp:revision>
  <dcterms:created xsi:type="dcterms:W3CDTF">2022-01-23T13:17:30Z</dcterms:created>
  <dcterms:modified xsi:type="dcterms:W3CDTF">2022-02-19T04:52:18Z</dcterms:modified>
</cp:coreProperties>
</file>