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79" r:id="rId4"/>
  </p:sldMasterIdLst>
  <p:notesMasterIdLst>
    <p:notesMasterId r:id="rId41"/>
  </p:notesMasterIdLst>
  <p:handoutMasterIdLst>
    <p:handoutMasterId r:id="rId42"/>
  </p:handoutMasterIdLst>
  <p:sldIdLst>
    <p:sldId id="312" r:id="rId5"/>
    <p:sldId id="270" r:id="rId6"/>
    <p:sldId id="266" r:id="rId7"/>
    <p:sldId id="267" r:id="rId8"/>
    <p:sldId id="265" r:id="rId9"/>
    <p:sldId id="296" r:id="rId10"/>
    <p:sldId id="275" r:id="rId11"/>
    <p:sldId id="310" r:id="rId12"/>
    <p:sldId id="273" r:id="rId13"/>
    <p:sldId id="263" r:id="rId14"/>
    <p:sldId id="276" r:id="rId15"/>
    <p:sldId id="277" r:id="rId16"/>
    <p:sldId id="278" r:id="rId17"/>
    <p:sldId id="279" r:id="rId18"/>
    <p:sldId id="280" r:id="rId19"/>
    <p:sldId id="304" r:id="rId20"/>
    <p:sldId id="306" r:id="rId21"/>
    <p:sldId id="311" r:id="rId22"/>
    <p:sldId id="297" r:id="rId23"/>
    <p:sldId id="268" r:id="rId24"/>
    <p:sldId id="300" r:id="rId25"/>
    <p:sldId id="299" r:id="rId26"/>
    <p:sldId id="298" r:id="rId27"/>
    <p:sldId id="295" r:id="rId28"/>
    <p:sldId id="272" r:id="rId29"/>
    <p:sldId id="283" r:id="rId30"/>
    <p:sldId id="309" r:id="rId31"/>
    <p:sldId id="307" r:id="rId32"/>
    <p:sldId id="285" r:id="rId33"/>
    <p:sldId id="288" r:id="rId34"/>
    <p:sldId id="308" r:id="rId35"/>
    <p:sldId id="287" r:id="rId36"/>
    <p:sldId id="291" r:id="rId37"/>
    <p:sldId id="292" r:id="rId38"/>
    <p:sldId id="301" r:id="rId39"/>
    <p:sldId id="313" r:id="rId40"/>
  </p:sldIdLst>
  <p:sldSz cx="9144000" cy="5143500" type="screen16x9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97">
          <p15:clr>
            <a:srgbClr val="A4A3A4"/>
          </p15:clr>
        </p15:guide>
        <p15:guide id="2" orient="horz" pos="1663">
          <p15:clr>
            <a:srgbClr val="A4A3A4"/>
          </p15:clr>
        </p15:guide>
        <p15:guide id="3" pos="346">
          <p15:clr>
            <a:srgbClr val="A4A3A4"/>
          </p15:clr>
        </p15:guide>
        <p15:guide id="4" pos="37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2868"/>
    <a:srgbClr val="100E42"/>
    <a:srgbClr val="100E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82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002" y="-462"/>
      </p:cViewPr>
      <p:guideLst>
        <p:guide orient="horz" pos="3097"/>
        <p:guide orient="horz" pos="1663"/>
        <p:guide pos="346"/>
        <p:guide pos="37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NDBF1\ACCT\ACCT\INVEST\Summary\Performance%20Reports\Portfolio%20Studies\Benchmarking\PBM%20Chnag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FNDBF1\ACCT\ACCT\INVEST\Summary\Endowment%20Summary%20Report\Endowment%20Summary%20Book%20Data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4"/>
      <c:rotY val="6"/>
      <c:perspective val="10"/>
    </c:view3D>
    <c:sideWall>
      <c:spPr>
        <a:noFill/>
        <a:ln w="12750">
          <a:solidFill>
            <a:schemeClr val="accent3">
              <a:lumMod val="65000"/>
            </a:schemeClr>
          </a:solidFill>
          <a:prstDash val="solid"/>
        </a:ln>
      </c:spPr>
    </c:sideWall>
    <c:backWall>
      <c:spPr>
        <a:noFill/>
        <a:ln w="12750">
          <a:solidFill>
            <a:schemeClr val="accent3">
              <a:lumMod val="65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6962877904150866"/>
          <c:y val="4.3079167085806253E-2"/>
          <c:w val="0.8184636692400391"/>
          <c:h val="0.84179124869665323"/>
        </c:manualLayout>
      </c:layout>
      <c:bar3DChart>
        <c:barDir val="bar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FY12</c:v>
                </c:pt>
              </c:strCache>
            </c:strRef>
          </c:tx>
          <c:spPr>
            <a:solidFill>
              <a:srgbClr val="FFFF66"/>
            </a:solidFill>
            <a:ln w="12750">
              <a:noFill/>
              <a:prstDash val="solid"/>
            </a:ln>
            <a:effectLst>
              <a:outerShdw blurRad="38100" dist="22860" dir="5400000" algn="ctr" rotWithShape="0">
                <a:srgbClr val="000000">
                  <a:alpha val="35000"/>
                </a:srgbClr>
              </a:outerShdw>
            </a:effectLst>
          </c:spPr>
          <c:dPt>
            <c:idx val="4"/>
          </c:dPt>
          <c:dPt>
            <c:idx val="5"/>
            <c:spPr>
              <a:solidFill>
                <a:schemeClr val="accent2">
                  <a:lumMod val="75000"/>
                </a:schemeClr>
              </a:solidFill>
              <a:ln w="12750">
                <a:noFill/>
                <a:prstDash val="solid"/>
              </a:ln>
              <a:effectLst>
                <a:outerShdw blurRad="38100" dist="22860" dir="5400000" algn="ctr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0.38364096996018832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7640246109301495"/>
                  <c:y val="2.2831050228310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6337314513210273"/>
                  <c:y val="-2.2831050228310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6626854867897218"/>
                  <c:y val="2.2831050228310935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35758233803836426"/>
                  <c:y val="-2.2831050228310093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34455302207745209"/>
                  <c:y val="2.2831050228310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3445530220774522"/>
                  <c:y val="-4.56621004566210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34455302207745209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.34455302207745192"/>
                  <c:y val="-4.56621004566210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.33586681143684416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3228374954759321"/>
                  <c:y val="-6.84841620824794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30836047774158537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30836047774158537"/>
                  <c:y val="4.566210045662101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.30836047774158537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0.30836047774158537"/>
                  <c:y val="-2.283105022831051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.30546507419471597"/>
                  <c:y val="0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30546507419471602"/>
                  <c:y val="-6.8493150684931512E-3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anchor="t" anchorCtr="0"/>
              <a:lstStyle/>
              <a:p>
                <a:pPr>
                  <a:defRPr sz="11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Sheet1!$A$2:$A$18</c:f>
              <c:strCache>
                <c:ptCount val="17"/>
                <c:pt idx="0">
                  <c:v>Harvard</c:v>
                </c:pt>
                <c:pt idx="1">
                  <c:v>Dartmouth</c:v>
                </c:pt>
                <c:pt idx="2">
                  <c:v>Chicago</c:v>
                </c:pt>
                <c:pt idx="3">
                  <c:v>Yale</c:v>
                </c:pt>
                <c:pt idx="4">
                  <c:v>Johns Hopkins</c:v>
                </c:pt>
                <c:pt idx="5">
                  <c:v>Rice</c:v>
                </c:pt>
                <c:pt idx="6">
                  <c:v>Duke</c:v>
                </c:pt>
                <c:pt idx="7">
                  <c:v>Penn</c:v>
                </c:pt>
                <c:pt idx="8">
                  <c:v>MIT</c:v>
                </c:pt>
                <c:pt idx="9">
                  <c:v>Northwestern</c:v>
                </c:pt>
                <c:pt idx="10">
                  <c:v>USC</c:v>
                </c:pt>
                <c:pt idx="11">
                  <c:v>Princeton</c:v>
                </c:pt>
                <c:pt idx="12">
                  <c:v>Stanford</c:v>
                </c:pt>
                <c:pt idx="13">
                  <c:v>Vanderbilt</c:v>
                </c:pt>
                <c:pt idx="14">
                  <c:v>Emory</c:v>
                </c:pt>
                <c:pt idx="15">
                  <c:v>Wash U</c:v>
                </c:pt>
                <c:pt idx="16">
                  <c:v>Brown</c:v>
                </c:pt>
              </c:strCache>
            </c:strRef>
          </c:cat>
          <c:val>
            <c:numRef>
              <c:f>Sheet1!$B$2:$B$18</c:f>
              <c:numCache>
                <c:formatCode>0.0%</c:formatCode>
                <c:ptCount val="17"/>
                <c:pt idx="0">
                  <c:v>5.5000000000000007E-2</c:v>
                </c:pt>
                <c:pt idx="1">
                  <c:v>5.3999999999999999E-2</c:v>
                </c:pt>
                <c:pt idx="2">
                  <c:v>5.1999999999999998E-2</c:v>
                </c:pt>
                <c:pt idx="3">
                  <c:v>5.1999999999999998E-2</c:v>
                </c:pt>
                <c:pt idx="4">
                  <c:v>5.1000000000000004E-2</c:v>
                </c:pt>
                <c:pt idx="5">
                  <c:v>4.9000000000000009E-2</c:v>
                </c:pt>
                <c:pt idx="6">
                  <c:v>4.9000000000000009E-2</c:v>
                </c:pt>
                <c:pt idx="7">
                  <c:v>4.9000000000000009E-2</c:v>
                </c:pt>
                <c:pt idx="8">
                  <c:v>4.9000000000000009E-2</c:v>
                </c:pt>
                <c:pt idx="9">
                  <c:v>4.8000000000000001E-2</c:v>
                </c:pt>
                <c:pt idx="10">
                  <c:v>4.5999999999999999E-2</c:v>
                </c:pt>
                <c:pt idx="11">
                  <c:v>4.3999999999999997E-2</c:v>
                </c:pt>
                <c:pt idx="12">
                  <c:v>4.3999999999999997E-2</c:v>
                </c:pt>
                <c:pt idx="13">
                  <c:v>4.3999999999999997E-2</c:v>
                </c:pt>
                <c:pt idx="14">
                  <c:v>4.3999999999999997E-2</c:v>
                </c:pt>
                <c:pt idx="15">
                  <c:v>4.3000000000000003E-2</c:v>
                </c:pt>
                <c:pt idx="16">
                  <c:v>4.3000000000000003E-2</c:v>
                </c:pt>
              </c:numCache>
            </c:numRef>
          </c:val>
        </c:ser>
        <c:dLbls/>
        <c:gapWidth val="59"/>
        <c:shape val="cylinder"/>
        <c:axId val="161245440"/>
        <c:axId val="161271808"/>
        <c:axId val="0"/>
      </c:bar3DChart>
      <c:catAx>
        <c:axId val="161245440"/>
        <c:scaling>
          <c:orientation val="maxMin"/>
        </c:scaling>
        <c:axPos val="l"/>
        <c:numFmt formatCode="General" sourceLinked="1"/>
        <c:minorTickMark val="out"/>
        <c:tickLblPos val="low"/>
        <c:spPr>
          <a:ln w="3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5" b="1" i="0" u="none" strike="noStrike" baseline="0">
                <a:solidFill>
                  <a:schemeClr val="tx1"/>
                </a:solidFill>
                <a:latin typeface="GoudyCatalog BT"/>
                <a:ea typeface="GoudyCatalog BT"/>
                <a:cs typeface="GoudyCatalog BT"/>
              </a:defRPr>
            </a:pPr>
            <a:endParaRPr lang="en-US"/>
          </a:p>
        </c:txPr>
        <c:crossAx val="161271808"/>
        <c:crosses val="autoZero"/>
        <c:auto val="1"/>
        <c:lblAlgn val="ctr"/>
        <c:lblOffset val="100"/>
        <c:tickLblSkip val="1"/>
        <c:tickMarkSkip val="1"/>
      </c:catAx>
      <c:valAx>
        <c:axId val="161271808"/>
        <c:scaling>
          <c:orientation val="minMax"/>
        </c:scaling>
        <c:axPos val="t"/>
        <c:majorGridlines>
          <c:spPr>
            <a:ln w="12750">
              <a:solidFill>
                <a:srgbClr val="C0C0C0"/>
              </a:solidFill>
              <a:prstDash val="solid"/>
            </a:ln>
          </c:spPr>
        </c:majorGridlines>
        <c:numFmt formatCode="0%" sourceLinked="0"/>
        <c:tickLblPos val="none"/>
        <c:spPr>
          <a:ln w="318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5" b="1" i="0" u="none" strike="noStrike" baseline="0">
                <a:solidFill>
                  <a:schemeClr val="bg1"/>
                </a:solidFill>
                <a:latin typeface="GoudyCatalog BT"/>
                <a:ea typeface="GoudyCatalog BT"/>
                <a:cs typeface="GoudyCatalog BT"/>
              </a:defRPr>
            </a:pPr>
            <a:endParaRPr lang="en-US"/>
          </a:p>
        </c:txPr>
        <c:crossAx val="161245440"/>
        <c:crosses val="autoZero"/>
        <c:crossBetween val="between"/>
        <c:majorUnit val="2.0000000000000011E-2"/>
      </c:valAx>
    </c:plotArea>
    <c:plotVisOnly val="1"/>
    <c:dispBlanksAs val="gap"/>
  </c:chart>
  <c:spPr>
    <a:noFill/>
    <a:ln>
      <a:noFill/>
    </a:ln>
  </c:spPr>
  <c:txPr>
    <a:bodyPr/>
    <a:lstStyle/>
    <a:p>
      <a:pPr>
        <a:defRPr sz="2284" b="1" i="0" u="none" strike="noStrike" baseline="0">
          <a:solidFill>
            <a:schemeClr val="tx1"/>
          </a:solidFill>
          <a:latin typeface="GoudyCatalog BT"/>
          <a:ea typeface="GoudyCatalog BT"/>
          <a:cs typeface="GoudyCatalog BT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PBM</a:t>
            </a:r>
            <a:r>
              <a:rPr lang="en-US" sz="1800" b="1" baseline="0"/>
              <a:t> Composition</a:t>
            </a:r>
            <a:endParaRPr lang="en-US" sz="1800" b="1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3080153441656001"/>
          <c:y val="9.6966666666666715E-2"/>
          <c:w val="0.49422876613710992"/>
          <c:h val="0.59678136482939659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Sheet1!$D$3:$D$16</c:f>
              <c:strCache>
                <c:ptCount val="14"/>
                <c:pt idx="0">
                  <c:v>ML HY Master II</c:v>
                </c:pt>
                <c:pt idx="1">
                  <c:v>MSCI ACWI</c:v>
                </c:pt>
                <c:pt idx="2">
                  <c:v>PE Median TW </c:v>
                </c:pt>
                <c:pt idx="3">
                  <c:v>HFRI Equity Hedge Index</c:v>
                </c:pt>
                <c:pt idx="4">
                  <c:v>HFRI Macro Index</c:v>
                </c:pt>
                <c:pt idx="5">
                  <c:v>HFRI Event Driven Index</c:v>
                </c:pt>
                <c:pt idx="6">
                  <c:v>Weighted Public/Private Index</c:v>
                </c:pt>
                <c:pt idx="10">
                  <c:v>Weighted Public/Private Index</c:v>
                </c:pt>
                <c:pt idx="12">
                  <c:v>Barclay Aggregate</c:v>
                </c:pt>
                <c:pt idx="13">
                  <c:v>HFRI Relative Value Index</c:v>
                </c:pt>
              </c:strCache>
            </c:strRef>
          </c:cat>
          <c:val>
            <c:numRef>
              <c:f>Sheet1!$F$3:$F$16</c:f>
              <c:numCache>
                <c:formatCode>0.00%</c:formatCode>
                <c:ptCount val="14"/>
                <c:pt idx="0" formatCode="0%">
                  <c:v>0</c:v>
                </c:pt>
                <c:pt idx="1">
                  <c:v>0.31500000000000006</c:v>
                </c:pt>
                <c:pt idx="2" formatCode="0%">
                  <c:v>0.14000000000000001</c:v>
                </c:pt>
                <c:pt idx="3">
                  <c:v>0.11500000000000002</c:v>
                </c:pt>
                <c:pt idx="4" formatCode="0%">
                  <c:v>4.0000000000000008E-2</c:v>
                </c:pt>
                <c:pt idx="5" formatCode="0%">
                  <c:v>2.0000000000000004E-2</c:v>
                </c:pt>
                <c:pt idx="6" formatCode="0%">
                  <c:v>6.0000000000000012E-2</c:v>
                </c:pt>
                <c:pt idx="9" formatCode="0%">
                  <c:v>5.000000000000001E-2</c:v>
                </c:pt>
                <c:pt idx="10" formatCode="0%">
                  <c:v>0.16000000000000003</c:v>
                </c:pt>
                <c:pt idx="12" formatCode="0%">
                  <c:v>1.0000000000000002E-2</c:v>
                </c:pt>
                <c:pt idx="13" formatCode="0%">
                  <c:v>9.0000000000000024E-2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2.0068446094880996E-2"/>
          <c:y val="0.69766669959908045"/>
          <c:w val="0.93802251483876564"/>
          <c:h val="0.3023333004009197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Liquidity Profile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stacked"/>
        <c:ser>
          <c:idx val="0"/>
          <c:order val="0"/>
          <c:tx>
            <c:strRef>
              <c:f>Sheet1!$B$57</c:f>
              <c:strCache>
                <c:ptCount val="1"/>
                <c:pt idx="0">
                  <c:v>Super Liquid (&lt;2 Months)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Sheet1!$A$58:$A$63</c:f>
              <c:strCache>
                <c:ptCount val="6"/>
                <c:pt idx="0">
                  <c:v>Public Equity</c:v>
                </c:pt>
                <c:pt idx="1">
                  <c:v>Marketable Alternatives</c:v>
                </c:pt>
                <c:pt idx="2">
                  <c:v>Private Equity</c:v>
                </c:pt>
                <c:pt idx="3">
                  <c:v>Real Assets</c:v>
                </c:pt>
                <c:pt idx="4">
                  <c:v>Fixed Income</c:v>
                </c:pt>
                <c:pt idx="5">
                  <c:v>Cash</c:v>
                </c:pt>
              </c:strCache>
            </c:strRef>
          </c:cat>
          <c:val>
            <c:numRef>
              <c:f>Sheet1!$B$58:$B$63</c:f>
              <c:numCache>
                <c:formatCode>0.00%</c:formatCode>
                <c:ptCount val="6"/>
                <c:pt idx="0">
                  <c:v>0.31573572494817603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6.2958074230445957E-2</c:v>
                </c:pt>
                <c:pt idx="5">
                  <c:v>1.5043877999186949E-2</c:v>
                </c:pt>
              </c:numCache>
            </c:numRef>
          </c:val>
        </c:ser>
        <c:ser>
          <c:idx val="1"/>
          <c:order val="1"/>
          <c:tx>
            <c:strRef>
              <c:f>Sheet1!$C$57</c:f>
              <c:strCache>
                <c:ptCount val="1"/>
                <c:pt idx="0">
                  <c:v>Liquid (2 to 6 Months)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Sheet1!$A$58:$A$63</c:f>
              <c:strCache>
                <c:ptCount val="6"/>
                <c:pt idx="0">
                  <c:v>Public Equity</c:v>
                </c:pt>
                <c:pt idx="1">
                  <c:v>Marketable Alternatives</c:v>
                </c:pt>
                <c:pt idx="2">
                  <c:v>Private Equity</c:v>
                </c:pt>
                <c:pt idx="3">
                  <c:v>Real Assets</c:v>
                </c:pt>
                <c:pt idx="4">
                  <c:v>Fixed Income</c:v>
                </c:pt>
                <c:pt idx="5">
                  <c:v>Cash</c:v>
                </c:pt>
              </c:strCache>
            </c:strRef>
          </c:cat>
          <c:val>
            <c:numRef>
              <c:f>Sheet1!$C$58:$C$63</c:f>
              <c:numCache>
                <c:formatCode>0.00%</c:formatCode>
                <c:ptCount val="6"/>
                <c:pt idx="0">
                  <c:v>0</c:v>
                </c:pt>
                <c:pt idx="1">
                  <c:v>0.18568068487505465</c:v>
                </c:pt>
                <c:pt idx="2">
                  <c:v>0</c:v>
                </c:pt>
                <c:pt idx="3">
                  <c:v>1.1256336160034443E-2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Sheet1!$D$57</c:f>
              <c:strCache>
                <c:ptCount val="1"/>
                <c:pt idx="0">
                  <c:v>Illiquid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Sheet1!$A$58:$A$63</c:f>
              <c:strCache>
                <c:ptCount val="6"/>
                <c:pt idx="0">
                  <c:v>Public Equity</c:v>
                </c:pt>
                <c:pt idx="1">
                  <c:v>Marketable Alternatives</c:v>
                </c:pt>
                <c:pt idx="2">
                  <c:v>Private Equity</c:v>
                </c:pt>
                <c:pt idx="3">
                  <c:v>Real Assets</c:v>
                </c:pt>
                <c:pt idx="4">
                  <c:v>Fixed Income</c:v>
                </c:pt>
                <c:pt idx="5">
                  <c:v>Cash</c:v>
                </c:pt>
              </c:strCache>
            </c:strRef>
          </c:cat>
          <c:val>
            <c:numRef>
              <c:f>Sheet1!$D$58:$D$63</c:f>
              <c:numCache>
                <c:formatCode>0.00%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0.18370076349238859</c:v>
                </c:pt>
                <c:pt idx="3">
                  <c:v>0.22562453829471332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/>
        <c:overlap val="100"/>
        <c:axId val="103057664"/>
        <c:axId val="103071744"/>
      </c:barChart>
      <c:catAx>
        <c:axId val="10305766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71744"/>
        <c:crosses val="autoZero"/>
        <c:auto val="1"/>
        <c:lblAlgn val="ctr"/>
        <c:lblOffset val="100"/>
      </c:catAx>
      <c:valAx>
        <c:axId val="1030717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5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03361-BCFB-C645-AB20-1942CE599D08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D9DCE-0100-B047-B263-C910E4E93E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353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7416-84E8-6745-8BE3-E516E5F20B1E}" type="datetimeFigureOut">
              <a:rPr lang="en-US" smtClean="0"/>
              <a:pPr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1DDC-7030-EA4B-B77F-4ADE91E90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34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1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21DDC-7030-EA4B-B77F-4ADE91E903C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2765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CE0EBD-4DAA-451E-9909-1DD7C5A35FDE}" type="slidenum">
              <a:rPr lang="zh-TW" altLang="en-US"/>
              <a:pPr/>
              <a:t>16</a:t>
            </a:fld>
            <a:endParaRPr lang="en-US" altLang="zh-TW" dirty="0"/>
          </a:p>
        </p:txBody>
      </p:sp>
      <p:sp>
        <p:nvSpPr>
          <p:cNvPr id="580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5600" y="708025"/>
            <a:ext cx="6299200" cy="3544888"/>
          </a:xfrm>
          <a:ln/>
        </p:spPr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8" y="4490036"/>
            <a:ext cx="5607050" cy="4252781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9041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64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457200" y="1335024"/>
            <a:ext cx="4038600" cy="3281653"/>
          </a:xfrm>
        </p:spPr>
        <p:txBody>
          <a:bodyPr>
            <a:normAutofit/>
          </a:bodyPr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5024"/>
            <a:ext cx="4038600" cy="3299941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95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86405"/>
            <a:ext cx="4040188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7267"/>
            <a:ext cx="4040188" cy="2756958"/>
          </a:xfrm>
        </p:spPr>
        <p:txBody>
          <a:bodyPr>
            <a:normAutofit/>
          </a:bodyPr>
          <a:lstStyle>
            <a:lvl1pPr marL="228600" indent="-228600"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86405"/>
            <a:ext cx="4041775" cy="48101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Subhead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7267"/>
            <a:ext cx="4041775" cy="2756958"/>
          </a:xfrm>
        </p:spPr>
        <p:txBody>
          <a:bodyPr>
            <a:normAutofit/>
          </a:bodyPr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697F5-3DCA-0A4F-B9EA-FEC2794BD1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616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4800600"/>
            <a:ext cx="1905000" cy="228600"/>
          </a:xfrm>
          <a:prstGeom prst="rect">
            <a:avLst/>
          </a:prstGeom>
        </p:spPr>
        <p:txBody>
          <a:bodyPr/>
          <a:lstStyle/>
          <a:p>
            <a:endParaRPr lang="en-US" altLang="zh-TW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600">
                <a:latin typeface="Arial" pitchFamily="34" charset="0"/>
                <a:cs typeface="Arial" pitchFamily="34" charset="0"/>
              </a:defRPr>
            </a:lvl1pPr>
          </a:lstStyle>
          <a:p>
            <a:fld id="{48CE5D81-4D76-4CFB-8147-71F4AE670393}" type="slidenum">
              <a:rPr lang="zh-TW" altLang="en-US" smtClean="0"/>
              <a:pPr/>
              <a:t>‹#›</a:t>
            </a:fld>
            <a:endParaRPr lang="en-US" altLang="zh-TW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4800600"/>
            <a:ext cx="2895600" cy="228600"/>
          </a:xfrm>
          <a:prstGeom prst="rect">
            <a:avLst/>
          </a:prstGeom>
        </p:spPr>
        <p:txBody>
          <a:bodyPr/>
          <a:lstStyle/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xmlns="" val="139545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4325" y="0"/>
            <a:ext cx="9178325" cy="1063625"/>
          </a:xfrm>
          <a:prstGeom prst="rect">
            <a:avLst/>
          </a:prstGeom>
          <a:solidFill>
            <a:srgbClr val="100E4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7867"/>
            <a:ext cx="8229600" cy="775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7733"/>
            <a:ext cx="8229600" cy="3300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4716461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697F5-3DCA-0A4F-B9EA-FEC2794BD1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70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1" r:id="rId1"/>
    <p:sldLayoutId id="2147493483" r:id="rId2"/>
    <p:sldLayoutId id="2147493484" r:id="rId3"/>
    <p:sldLayoutId id="2147493486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tabLst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tabLst>
          <a:tab pos="228600" algn="l"/>
        </a:tabLst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3500" y="1993900"/>
            <a:ext cx="7112000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4000" b="1" dirty="0" smtClean="0"/>
              <a:t>INVESTMENT MANAGEMENT 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007100" y="3825964"/>
            <a:ext cx="29591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/>
              <a:t>Dr. A. K. </a:t>
            </a:r>
            <a:r>
              <a:rPr lang="en-IN" sz="2400" b="1" dirty="0" err="1" smtClean="0"/>
              <a:t>Jha</a:t>
            </a:r>
            <a:endParaRPr lang="en-US" sz="2400" b="1" dirty="0" smtClean="0"/>
          </a:p>
          <a:p>
            <a:pPr algn="ctr"/>
            <a:r>
              <a:rPr lang="en-IN" sz="2400" b="1" dirty="0" smtClean="0"/>
              <a:t>Head of Management Department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37733"/>
            <a:ext cx="8686800" cy="330061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Risk Objective largely determines return objective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to measure risk?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Absolute vs Relative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Downside Risk: Value at Risk (</a:t>
            </a:r>
            <a:r>
              <a:rPr lang="en-US" dirty="0" err="1"/>
              <a:t>VaR</a:t>
            </a:r>
            <a:r>
              <a:rPr lang="en-US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What is the investor’s willingness to take risk? Institutional vs. Individual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Investor’s ability to take risk?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Return Objectives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How is Return Measured? Total/Nominal/Real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Stated Return Desire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Required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6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Constraints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337733"/>
            <a:ext cx="8686800" cy="33006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Liquidity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Time Horizon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Tax Concerns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Legal and Regulatory Factors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Unique Circumstances</a:t>
            </a:r>
          </a:p>
        </p:txBody>
      </p:sp>
    </p:spTree>
    <p:extLst>
      <p:ext uri="{BB962C8B-B14F-4D97-AF65-F5344CB8AC3E}">
        <p14:creationId xmlns:p14="http://schemas.microsoft.com/office/powerpoint/2010/main" xmlns="" val="270682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Defined-Benefit (DB Plan)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Plan sponsor is obligated in terms of the benefits to plan participants.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Promise made by a plan sponsor generates a future financial liability or “pension liability”.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Return Objective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To achieve returns that adequately fund pension liabilities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Overhang </a:t>
            </a:r>
            <a:r>
              <a:rPr lang="en-US" dirty="0"/>
              <a:t>of trillion dollars liabilities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Risk: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DB plans payout of the pension assets, which are invested in the market.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Market Risk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Longevity Risk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Liquidity Risk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Funding status – under-funded/over-funded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Overall low risk tolerance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51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Defined-Contribution (DC Plan)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 sponsor is obligated in terms of </a:t>
            </a:r>
            <a:r>
              <a:rPr lang="en-US" dirty="0" smtClean="0"/>
              <a:t>contribution </a:t>
            </a:r>
            <a:r>
              <a:rPr lang="en-US" dirty="0"/>
              <a:t>to </a:t>
            </a:r>
            <a:r>
              <a:rPr lang="en-US" dirty="0" smtClean="0"/>
              <a:t>pension fund rather than benefits to plan </a:t>
            </a:r>
            <a:r>
              <a:rPr lang="en-US" dirty="0"/>
              <a:t>participants</a:t>
            </a:r>
            <a:r>
              <a:rPr lang="en-US" dirty="0" smtClean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Promise for DC Plan is for the current stage – there is no future financial liability.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DC Plan sponsor bears the legal risk of investing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DC plans are portable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2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Usually grant making institutions funded by gifts and investment assets – usually created by single donor to fund philanthropic goals.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Investment portfolio provides the dominant source of revenue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Purchasing power of its corpus is either maintained or not.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US tax laws essentially mandate minimum level of annual spending.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Foundations can vary widely in their investment goals and time horizon.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Foundations, generally, don’t fundraise or reach out to donors.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Risk &amp; Return Objectives: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Foundations can have higher risk tolerance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Most Foundations want to preserve corpus and target returns accordingly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770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Endowments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Long-term funds (inter-generational) generally owned by non-profit institutions like universities, hospitals, museums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Preserve purchasing power of the principal gift and to use fraction of returns as spending for designated cause.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Risk &amp; Return Objectives: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Return objective is to provide significant, stable, and sustainable flow of funds to support designated programs.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Risk is related to spending policy; Averaging rules dampen short term volatility while striving for long term target returns.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Risk tolerance depends on the endowment’s role in operating budget.</a:t>
            </a:r>
          </a:p>
        </p:txBody>
      </p:sp>
    </p:spTree>
    <p:extLst>
      <p:ext uri="{BB962C8B-B14F-4D97-AF65-F5344CB8AC3E}">
        <p14:creationId xmlns:p14="http://schemas.microsoft.com/office/powerpoint/2010/main" xmlns="" val="13104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Text Box 2"/>
          <p:cNvSpPr txBox="1">
            <a:spLocks noChangeArrowheads="1"/>
          </p:cNvSpPr>
          <p:nvPr/>
        </p:nvSpPr>
        <p:spPr bwMode="auto">
          <a:xfrm>
            <a:off x="1771650" y="1085850"/>
            <a:ext cx="268605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zh-TW" altLang="en-US" sz="135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4" name="Rectangle 49"/>
          <p:cNvSpPr txBox="1">
            <a:spLocks noChangeArrowheads="1"/>
          </p:cNvSpPr>
          <p:nvPr/>
        </p:nvSpPr>
        <p:spPr bwMode="auto">
          <a:xfrm>
            <a:off x="1257300" y="568362"/>
            <a:ext cx="6572250" cy="23927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4370785" algn="l"/>
              </a:tabLst>
              <a:defRPr/>
            </a:pPr>
            <a:endParaRPr lang="en-US" sz="2800" i="1" u="sng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4800600"/>
            <a:ext cx="1428750" cy="228600"/>
          </a:xfrm>
        </p:spPr>
        <p:txBody>
          <a:bodyPr/>
          <a:lstStyle/>
          <a:p>
            <a:pPr algn="r"/>
            <a:fld id="{25728D9F-D957-461C-B448-15D13B640478}" type="slidenum">
              <a:rPr lang="zh-TW" altLang="en-US" smtClean="0"/>
              <a:pPr algn="r"/>
              <a:t>16</a:t>
            </a:fld>
            <a:endParaRPr lang="en-US" altLang="zh-TW" dirty="0"/>
          </a:p>
        </p:txBody>
      </p:sp>
      <p:graphicFrame>
        <p:nvGraphicFramePr>
          <p:cNvPr id="6" name="Group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0931757"/>
              </p:ext>
            </p:extLst>
          </p:nvPr>
        </p:nvGraphicFramePr>
        <p:xfrm>
          <a:off x="656752" y="1262125"/>
          <a:ext cx="6452386" cy="3432374"/>
        </p:xfrm>
        <a:graphic>
          <a:graphicData uri="http://schemas.openxmlformats.org/drawingml/2006/table">
            <a:tbl>
              <a:tblPr/>
              <a:tblGrid>
                <a:gridCol w="846215"/>
                <a:gridCol w="317330"/>
                <a:gridCol w="3384858"/>
                <a:gridCol w="1903983"/>
              </a:tblGrid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$Billions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Harvard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2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Yale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19.3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4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Stanford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Princeton    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17.0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5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MIT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6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Columbia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7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Northwestern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7.1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10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Pennsylvania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6.8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 startAt="8"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Chicago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034"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Notre Dame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19175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6.3</a:t>
                      </a: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95406" y="130275"/>
            <a:ext cx="90485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tabLst>
                <a:tab pos="4370785" algn="l"/>
              </a:tabLst>
              <a:defRPr/>
            </a:pPr>
            <a:r>
              <a:rPr lang="en-US" sz="2400" kern="0" dirty="0">
                <a:solidFill>
                  <a:srgbClr val="FFFF66"/>
                </a:solidFill>
                <a:latin typeface="+mj-lt"/>
                <a:ea typeface="+mj-ea"/>
                <a:cs typeface="+mj-cs"/>
              </a:rPr>
              <a:t>Private Universities Ranked by June 30, 2012 Endowment Market Value </a:t>
            </a:r>
            <a:endParaRPr lang="en-US" sz="2400" i="1" u="sng" kern="0" dirty="0">
              <a:solidFill>
                <a:srgbClr val="FFFF6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30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" y="138780"/>
            <a:ext cx="8229600" cy="775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Fy12 Endowment Spending as a % of the Market Value</a:t>
            </a:r>
            <a:endParaRPr lang="en-US" dirty="0"/>
          </a:p>
        </p:txBody>
      </p:sp>
      <p:graphicFrame>
        <p:nvGraphicFramePr>
          <p:cNvPr id="4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4711451"/>
              </p:ext>
            </p:extLst>
          </p:nvPr>
        </p:nvGraphicFramePr>
        <p:xfrm>
          <a:off x="248478" y="1238872"/>
          <a:ext cx="8229600" cy="330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656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 as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Risk management is a process involving:</a:t>
            </a:r>
          </a:p>
          <a:p>
            <a:pPr lvl="1"/>
            <a:r>
              <a:rPr lang="en-US" dirty="0" smtClean="0"/>
              <a:t>Identifying Risk factors</a:t>
            </a:r>
          </a:p>
          <a:p>
            <a:pPr lvl="1"/>
            <a:r>
              <a:rPr lang="en-US" dirty="0" smtClean="0"/>
              <a:t>Quantification of exposure to risk</a:t>
            </a:r>
          </a:p>
          <a:p>
            <a:pPr lvl="1"/>
            <a:r>
              <a:rPr lang="en-US" dirty="0" smtClean="0"/>
              <a:t>Map various risks in to risk estimation calculation</a:t>
            </a:r>
          </a:p>
          <a:p>
            <a:pPr lvl="1"/>
            <a:r>
              <a:rPr lang="en-US" dirty="0" smtClean="0"/>
              <a:t>Identify overall risk exposure</a:t>
            </a:r>
          </a:p>
          <a:p>
            <a:pPr lvl="1"/>
            <a:r>
              <a:rPr lang="en-US" dirty="0" smtClean="0"/>
              <a:t>Continuous measurement of exposure</a:t>
            </a:r>
          </a:p>
          <a:p>
            <a:pPr lvl="1"/>
            <a:r>
              <a:rPr lang="en-US" dirty="0" smtClean="0"/>
              <a:t>Adjustment to exposure according to agreed risk exposure limits</a:t>
            </a:r>
          </a:p>
          <a:p>
            <a:pPr lvl="1"/>
            <a:r>
              <a:rPr lang="en-US" dirty="0" smtClean="0"/>
              <a:t>Alteration based on new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8132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16523" y="115929"/>
            <a:ext cx="8229600" cy="775758"/>
          </a:xfrm>
        </p:spPr>
        <p:txBody>
          <a:bodyPr>
            <a:normAutofit/>
          </a:bodyPr>
          <a:lstStyle/>
          <a:p>
            <a:r>
              <a:rPr lang="en-US" dirty="0" smtClean="0"/>
              <a:t>Portfolio Risk Universe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30460755"/>
              </p:ext>
            </p:extLst>
          </p:nvPr>
        </p:nvGraphicFramePr>
        <p:xfrm>
          <a:off x="316523" y="1276460"/>
          <a:ext cx="808958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958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Systematic Risk: Influences large number of assets, difficult to diversify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Unsystematic risk: Influences small number of assets, manageable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Credit</a:t>
                      </a:r>
                      <a:r>
                        <a:rPr lang="en-US" baseline="0" dirty="0" smtClean="0"/>
                        <a:t> and Default Risk: Associated with Bonds and Stocks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Geo-political Risk: Related to policies and internal situation of a region or country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Foreign Exchange Risk: due to financial policies of various countries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Rate Risk: Related to Fed policy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Market Risk: Related</a:t>
                      </a:r>
                      <a:r>
                        <a:rPr lang="en-US" baseline="0" dirty="0" smtClean="0"/>
                        <a:t> to market volatility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Headline</a:t>
                      </a:r>
                      <a:r>
                        <a:rPr lang="en-US" baseline="0" dirty="0" smtClean="0"/>
                        <a:t> Risk: Avoid Bad Publicity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63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/>
              <a:t>Asset management is the service of professionally investing money</a:t>
            </a:r>
            <a:endParaRPr lang="en-US" sz="36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/>
              <a:t>The largest segment of the asset management </a:t>
            </a:r>
            <a:r>
              <a:rPr lang="en-US" sz="2800" dirty="0" smtClean="0"/>
              <a:t>in </a:t>
            </a:r>
            <a:r>
              <a:rPr lang="en-US" sz="2800" dirty="0"/>
              <a:t>the United States is made up of registered investment companies. 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 smtClean="0"/>
              <a:t>These companies </a:t>
            </a:r>
            <a:r>
              <a:rPr lang="en-US" sz="2800" dirty="0"/>
              <a:t>managed $18.2 trillion in assets at year-end 2014, largely on behalf of more than 90 million U.S. retail investors. </a:t>
            </a:r>
            <a:endParaRPr lang="en-US" sz="2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dirty="0"/>
              <a:t>industry has experienced strong growth over the past quarter century from asset appreciation and strong demand from households due to rising household wealth, </a:t>
            </a:r>
            <a:r>
              <a:rPr lang="en-US" sz="2800" dirty="0" smtClean="0"/>
              <a:t>evolution </a:t>
            </a:r>
            <a:r>
              <a:rPr lang="en-US" sz="2800" dirty="0"/>
              <a:t>of employer-based retirement </a:t>
            </a:r>
            <a:r>
              <a:rPr lang="en-US" sz="2800" dirty="0" smtClean="0"/>
              <a:t>systems, and endowed assets,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34204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Asset Class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08264152"/>
              </p:ext>
            </p:extLst>
          </p:nvPr>
        </p:nvGraphicFramePr>
        <p:xfrm>
          <a:off x="388936" y="1457763"/>
          <a:ext cx="829786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8932"/>
                <a:gridCol w="414893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Traditional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Alternative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Stocks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Hedge Funds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 Equity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Private Real Estate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Commodities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Natural Resources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35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Asset Class Characteristics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5851696"/>
              </p:ext>
            </p:extLst>
          </p:nvPr>
        </p:nvGraphicFramePr>
        <p:xfrm>
          <a:off x="911659" y="1097591"/>
          <a:ext cx="6890558" cy="4031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494"/>
                <a:gridCol w="2614211"/>
                <a:gridCol w="2296853"/>
              </a:tblGrid>
              <a:tr h="519340">
                <a:tc>
                  <a:txBody>
                    <a:bodyPr/>
                    <a:lstStyle/>
                    <a:p>
                      <a:r>
                        <a:rPr lang="en-US" dirty="0" smtClean="0"/>
                        <a:t>Asset Class/Strategy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</a:tr>
              <a:tr h="247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Public Equity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Market</a:t>
                      </a:r>
                      <a:r>
                        <a:rPr lang="en-US" sz="1400" baseline="0" dirty="0" smtClean="0"/>
                        <a:t> beta/high Volatility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return/Growth</a:t>
                      </a:r>
                      <a:endParaRPr lang="en-US" sz="1400" dirty="0"/>
                    </a:p>
                  </a:txBody>
                  <a:tcPr/>
                </a:tc>
              </a:tr>
              <a:tr h="2473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Private Equity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Illiquid/</a:t>
                      </a:r>
                      <a:r>
                        <a:rPr lang="en-US" sz="1400" baseline="0" dirty="0" smtClean="0"/>
                        <a:t>high Volatility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Higher return/Growth</a:t>
                      </a:r>
                      <a:endParaRPr lang="en-US" sz="1400" dirty="0"/>
                    </a:p>
                  </a:txBody>
                  <a:tcPr/>
                </a:tc>
              </a:tr>
              <a:tr h="6379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 Estate (REITS)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Market</a:t>
                      </a:r>
                      <a:r>
                        <a:rPr lang="en-US" sz="1400" baseline="0" dirty="0" smtClean="0"/>
                        <a:t> beta/high Volatility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 return/Growth/Inflation Protection</a:t>
                      </a:r>
                      <a:endParaRPr lang="en-US" sz="1400" dirty="0"/>
                    </a:p>
                  </a:txBody>
                  <a:tcPr/>
                </a:tc>
              </a:tr>
              <a:tr h="420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Real Estate (Private)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Illiquid/regional/Volatile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return/Inflation protection</a:t>
                      </a:r>
                      <a:endParaRPr lang="en-US" sz="1400" dirty="0"/>
                    </a:p>
                  </a:txBody>
                  <a:tcPr/>
                </a:tc>
              </a:tr>
              <a:tr h="420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Bonds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Volatility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 return/Risk minimizing</a:t>
                      </a:r>
                      <a:endParaRPr lang="en-US" sz="1400" dirty="0"/>
                    </a:p>
                  </a:txBody>
                  <a:tcPr/>
                </a:tc>
              </a:tr>
              <a:tr h="42041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Low Volatility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Low</a:t>
                      </a:r>
                      <a:r>
                        <a:rPr lang="en-US" sz="1400" baseline="0" dirty="0" smtClean="0"/>
                        <a:t> return/Inflation protection</a:t>
                      </a:r>
                      <a:endParaRPr lang="en-US" sz="1400" dirty="0"/>
                    </a:p>
                  </a:txBody>
                  <a:tcPr/>
                </a:tc>
              </a:tr>
              <a:tr h="5935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Natural</a:t>
                      </a:r>
                      <a:r>
                        <a:rPr lang="en-US" sz="1400" baseline="0" dirty="0" smtClean="0"/>
                        <a:t> Resources/Real Assets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Illiquid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Return/Inflation</a:t>
                      </a:r>
                      <a:r>
                        <a:rPr lang="en-US" sz="1400" baseline="0" dirty="0" smtClean="0"/>
                        <a:t> protection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358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145977"/>
            <a:ext cx="8426669" cy="775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Portfolio Construction: Risk Reward Trade-off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Rational portfolio choices based on the efficient risk (Modern Portfolio Theory).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Capital Markets Expectations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Asset class and strategy diversification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of quantitative methods in portfolio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Risk budgeting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9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20-years Asset-Class Returns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07" y="1213945"/>
            <a:ext cx="8455235" cy="36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8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7-Year Asset Class Real Return Forecasts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64572-EE5B-4AAC-B0D9-2F70E7D27609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83" y="1343493"/>
            <a:ext cx="6442835" cy="337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67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Endowment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Investment Strategy </a:t>
            </a:r>
            <a:r>
              <a:rPr lang="en-US" dirty="0" smtClean="0"/>
              <a:t>Implementation</a:t>
            </a:r>
            <a:endParaRPr lang="en-US" dirty="0"/>
          </a:p>
          <a:p>
            <a:r>
              <a:rPr lang="en-US" dirty="0" smtClean="0"/>
              <a:t>Manager </a:t>
            </a:r>
            <a:r>
              <a:rPr lang="en-US" dirty="0"/>
              <a:t>searches</a:t>
            </a:r>
          </a:p>
          <a:p>
            <a:r>
              <a:rPr lang="en-US" dirty="0" smtClean="0"/>
              <a:t>Manager </a:t>
            </a:r>
            <a:r>
              <a:rPr lang="en-US" dirty="0"/>
              <a:t>evaluation</a:t>
            </a:r>
          </a:p>
          <a:p>
            <a:r>
              <a:rPr lang="en-US" dirty="0" smtClean="0"/>
              <a:t>Investment </a:t>
            </a:r>
            <a:r>
              <a:rPr lang="en-US" dirty="0"/>
              <a:t>Portfolio Monitoring</a:t>
            </a:r>
          </a:p>
          <a:p>
            <a:r>
              <a:rPr lang="en-US" dirty="0" smtClean="0"/>
              <a:t>Portfolio </a:t>
            </a:r>
            <a:r>
              <a:rPr lang="en-US" dirty="0"/>
              <a:t>risk management</a:t>
            </a:r>
          </a:p>
          <a:p>
            <a:r>
              <a:rPr lang="en-US" dirty="0" smtClean="0"/>
              <a:t>Performance </a:t>
            </a:r>
            <a:r>
              <a:rPr lang="en-US" dirty="0"/>
              <a:t>measurement</a:t>
            </a:r>
          </a:p>
          <a:p>
            <a:r>
              <a:rPr lang="en-US" dirty="0" smtClean="0"/>
              <a:t>Performance </a:t>
            </a:r>
            <a:r>
              <a:rPr lang="en-US" dirty="0"/>
              <a:t>reporting</a:t>
            </a:r>
          </a:p>
          <a:p>
            <a:r>
              <a:rPr lang="en-US" dirty="0" smtClean="0"/>
              <a:t>Performance </a:t>
            </a:r>
            <a:r>
              <a:rPr lang="en-US" dirty="0"/>
              <a:t>and attribution analyses</a:t>
            </a:r>
          </a:p>
          <a:p>
            <a:r>
              <a:rPr lang="en-US" dirty="0"/>
              <a:t>Capital markets monitoring</a:t>
            </a:r>
          </a:p>
          <a:p>
            <a:r>
              <a:rPr lang="en-US" dirty="0" smtClean="0"/>
              <a:t>Other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88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Investment Risk Management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360 degree risk management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Risk minimization is one of the three objectives 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Investment decisions are based on better risk adjusted returns and downside risk protection.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Investment portfolio is diversified across asset classes, markets, and strategies to mitigate risk.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Manager selection is based on stringent quantitative and qualitative due-diligence.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Risk reporting is part of the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339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Risk</a:t>
            </a:r>
          </a:p>
          <a:p>
            <a:r>
              <a:rPr lang="en-US" dirty="0" smtClean="0"/>
              <a:t>Manager Performance Risk</a:t>
            </a:r>
          </a:p>
          <a:p>
            <a:r>
              <a:rPr lang="en-US" dirty="0" smtClean="0"/>
              <a:t>Counter-party Risk</a:t>
            </a:r>
          </a:p>
          <a:p>
            <a:r>
              <a:rPr lang="en-US" dirty="0" smtClean="0"/>
              <a:t>Manager Business Risk</a:t>
            </a:r>
          </a:p>
          <a:p>
            <a:r>
              <a:rPr lang="en-US" dirty="0" smtClean="0"/>
              <a:t>Concentration Risk</a:t>
            </a:r>
          </a:p>
          <a:p>
            <a:r>
              <a:rPr lang="en-US" dirty="0" smtClean="0"/>
              <a:t>Style drift Risk</a:t>
            </a:r>
          </a:p>
          <a:p>
            <a:r>
              <a:rPr lang="en-US" dirty="0" smtClean="0"/>
              <a:t>Fraud Risk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8617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Endowment Investment Return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Return – Inflation – Spending – Admin fee &gt; 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- 2.5%  - 4.25%  - 2% &gt; 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75252" y="3061253"/>
            <a:ext cx="974035" cy="5864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UCONN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99" y="1202884"/>
            <a:ext cx="6391705" cy="36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8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Five Investment Management Firms</a:t>
            </a:r>
            <a:br>
              <a:rPr lang="en-US" dirty="0" smtClean="0"/>
            </a:br>
            <a:endParaRPr lang="en-US" sz="13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80050996"/>
              </p:ext>
            </p:extLst>
          </p:nvPr>
        </p:nvGraphicFramePr>
        <p:xfrm>
          <a:off x="1566985" y="1148864"/>
          <a:ext cx="5076093" cy="3618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92"/>
                <a:gridCol w="2676770"/>
                <a:gridCol w="1692031"/>
              </a:tblGrid>
              <a:tr h="937951"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Business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AUM ($</a:t>
                      </a:r>
                      <a:r>
                        <a:rPr lang="en-US" baseline="0" dirty="0" smtClean="0"/>
                        <a:t> bill)</a:t>
                      </a:r>
                      <a:endParaRPr lang="en-US" dirty="0"/>
                    </a:p>
                  </a:txBody>
                  <a:tcPr/>
                </a:tc>
              </a:tr>
              <a:tr h="380391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Vanguard Group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$3,006.42</a:t>
                      </a:r>
                      <a:endParaRPr lang="en-US" dirty="0"/>
                    </a:p>
                  </a:txBody>
                  <a:tcPr/>
                </a:tc>
              </a:tr>
              <a:tr h="380391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Pacific Investment Management Co, LLC.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$1,680.39</a:t>
                      </a:r>
                      <a:endParaRPr lang="en-US" dirty="0"/>
                    </a:p>
                  </a:txBody>
                  <a:tcPr/>
                </a:tc>
              </a:tr>
              <a:tr h="380391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Capital Research and Management Co.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$1,366.31</a:t>
                      </a:r>
                      <a:endParaRPr lang="en-US" dirty="0"/>
                    </a:p>
                  </a:txBody>
                  <a:tcPr/>
                </a:tc>
              </a:tr>
              <a:tr h="380391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JP. Morgan Asset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$1,149.34</a:t>
                      </a:r>
                      <a:endParaRPr lang="en-US" dirty="0"/>
                    </a:p>
                  </a:txBody>
                  <a:tcPr/>
                </a:tc>
              </a:tr>
              <a:tr h="380391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FMR</a:t>
                      </a:r>
                      <a:r>
                        <a:rPr lang="en-US" baseline="0" dirty="0" smtClean="0"/>
                        <a:t> Co, Inc.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$918.63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40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Assets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143000"/>
            <a:ext cx="5216931" cy="35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0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02713425"/>
              </p:ext>
            </p:extLst>
          </p:nvPr>
        </p:nvGraphicFramePr>
        <p:xfrm>
          <a:off x="387626" y="1063625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Fiscal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 Return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-5.55%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-19.87%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9.04%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15.47%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0.67%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8.52%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12.93%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FYTD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2.95%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19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UCONN Foundation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94" y="1063625"/>
            <a:ext cx="7029667" cy="400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64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Benchmark Composition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71613" y="1200151"/>
          <a:ext cx="2686050" cy="1600194"/>
        </p:xfrm>
        <a:graphic>
          <a:graphicData uri="http://schemas.openxmlformats.org/drawingml/2006/table">
            <a:tbl>
              <a:tblPr/>
              <a:tblGrid>
                <a:gridCol w="878328"/>
                <a:gridCol w="1317492"/>
                <a:gridCol w="490230"/>
              </a:tblGrid>
              <a:tr h="1467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Asset 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Benchmark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Equities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MSCI ACWI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 Capital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 Median TW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Long Short Equities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HFRI Equity Hedge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11.5%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Global Macro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HFRI Macro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Event Driven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HFRI Event Driven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 Estate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Public/Private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TIPS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Natural Resources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Public/Private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Investment Grade 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Barclay Aggregate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4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Relative Value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HFRI Relative Value Index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9%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0368196"/>
              </p:ext>
            </p:extLst>
          </p:nvPr>
        </p:nvGraphicFramePr>
        <p:xfrm>
          <a:off x="4400549" y="1142999"/>
          <a:ext cx="4385641" cy="38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291465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The Policy Benchmark mirrors the target portfolio allocation.</a:t>
            </a:r>
          </a:p>
          <a:p>
            <a:r>
              <a:rPr lang="en-US" sz="1350" dirty="0"/>
              <a:t>Indexes were chosen by consultants at Wilshire Associates and approved by IC.</a:t>
            </a:r>
          </a:p>
        </p:txBody>
      </p:sp>
    </p:spTree>
    <p:extLst>
      <p:ext uri="{BB962C8B-B14F-4D97-AF65-F5344CB8AC3E}">
        <p14:creationId xmlns:p14="http://schemas.microsoft.com/office/powerpoint/2010/main" xmlns="" val="10238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Liquidity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657350" y="1070372"/>
          <a:ext cx="5543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8756" y="3886200"/>
            <a:ext cx="47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The portfolio has a meaningful allocation to locked-up investments, to capture an illiquidity premium.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 large portion of the portfolio is super liquid and the majority of these assets can be liquidated in under three days.</a:t>
            </a:r>
          </a:p>
        </p:txBody>
      </p:sp>
    </p:spTree>
    <p:extLst>
      <p:ext uri="{BB962C8B-B14F-4D97-AF65-F5344CB8AC3E}">
        <p14:creationId xmlns:p14="http://schemas.microsoft.com/office/powerpoint/2010/main" xmlns="" val="255559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800" dirty="0" smtClean="0"/>
              <a:t>Q &amp; A</a:t>
            </a:r>
            <a:endParaRPr lang="en-US" sz="4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39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2082800"/>
            <a:ext cx="8229600" cy="775758"/>
          </a:xfrm>
        </p:spPr>
        <p:txBody>
          <a:bodyPr>
            <a:normAutofit fontScale="90000"/>
          </a:bodyPr>
          <a:lstStyle/>
          <a:p>
            <a:pPr algn="ctr"/>
            <a:r>
              <a:rPr lang="en-IN" sz="5400" b="1" dirty="0" smtClean="0">
                <a:solidFill>
                  <a:schemeClr val="tx1"/>
                </a:solidFill>
              </a:rPr>
              <a:t>THANK YOU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190"/>
            <a:ext cx="8229600" cy="7757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Largest Mutual Fund and ETF market in the USA</a:t>
            </a:r>
            <a:endParaRPr lang="en-US" dirty="0"/>
          </a:p>
        </p:txBody>
      </p:sp>
      <p:pic>
        <p:nvPicPr>
          <p:cNvPr id="1026" name="Picture 2" descr="Figure 1.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426369"/>
            <a:ext cx="6667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7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7191"/>
            <a:ext cx="8229600" cy="775758"/>
          </a:xfrm>
        </p:spPr>
        <p:txBody>
          <a:bodyPr>
            <a:normAutofit fontScale="90000"/>
          </a:bodyPr>
          <a:lstStyle/>
          <a:p>
            <a:r>
              <a:rPr lang="en-US" dirty="0"/>
              <a:t>Investment </a:t>
            </a:r>
            <a:r>
              <a:rPr lang="en-US" dirty="0" smtClean="0"/>
              <a:t>World of Investment Companies Source: ICI</a:t>
            </a:r>
            <a:endParaRPr lang="en-US" dirty="0"/>
          </a:p>
        </p:txBody>
      </p:sp>
      <p:pic>
        <p:nvPicPr>
          <p:cNvPr id="2050" name="Picture 2" descr="Figure 1.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3054" y="1338263"/>
            <a:ext cx="6657891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33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597"/>
            <a:ext cx="8229600" cy="775758"/>
          </a:xfrm>
        </p:spPr>
        <p:txBody>
          <a:bodyPr/>
          <a:lstStyle/>
          <a:p>
            <a:r>
              <a:rPr lang="en-US" dirty="0" smtClean="0"/>
              <a:t>Who are the Investors?</a:t>
            </a:r>
            <a:endParaRPr lang="en-US" dirty="0"/>
          </a:p>
        </p:txBody>
      </p:sp>
      <p:pic>
        <p:nvPicPr>
          <p:cNvPr id="2050" name="Picture 2" descr="https://s3.amazonaws.com/lowres.cartoonstock.com/business-commerce-investments-investor-investing-investing-financial_adviser-aban921_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079" y="1258376"/>
            <a:ext cx="4625146" cy="388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066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Institutional Investors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Pension Funds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Defined-Benefit Plans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Defined-Contribution Plans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Hybrid and other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Foundations and Endowments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Foundations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Endowments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The Insurance Industry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Life Insurance Companies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Non-Life Insurance Companies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Banks and other Institutional Investors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26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Management as a Process</a:t>
            </a:r>
          </a:p>
        </p:txBody>
      </p:sp>
      <p:pic>
        <p:nvPicPr>
          <p:cNvPr id="1026" name="Picture 2" descr="http://www.remmepark.com/manchesterclockworks/design/img/10wheel_close_hi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9179" y="1338263"/>
            <a:ext cx="4968362" cy="330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2130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Portfolio Management as a Process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3625"/>
            <a:ext cx="8297694" cy="4079875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Portfolio management is an integrated set of steps undertaken in a consistent manner to create and maintain appropriate combination of investment assets.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Planning Step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Investor’s Objectives and Constraints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Investment Policy Statement (IPS)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Forming Capital Market Expectations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Creating Strategic Asset Allocation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Execution Step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Portfolio Construction and Revision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Portfolio Optimization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Tactical Asset Allocation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 smtClean="0"/>
              <a:t>The Feedback Step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Monitoring and Rebalancing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 smtClean="0"/>
              <a:t>Performance Evaluation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1938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UCFPowerPoint_Template" id="{4955F281-999A-4352-93E7-06474AD2AC60}" vid="{8439F4C0-FF0D-4325-897C-0DA15793BB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sharepoint/v3/fields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Foundation Board Template</Template>
  <TotalTime>2034</TotalTime>
  <Words>1340</Words>
  <Application>Microsoft Office PowerPoint</Application>
  <PresentationFormat>On-screen Show (16:9)</PresentationFormat>
  <Paragraphs>332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1_Custom Design</vt:lpstr>
      <vt:lpstr>Slide 1</vt:lpstr>
      <vt:lpstr>Introduction</vt:lpstr>
      <vt:lpstr>Top Five Investment Management Firms </vt:lpstr>
      <vt:lpstr>World Largest Mutual Fund and ETF market in the USA</vt:lpstr>
      <vt:lpstr>Investment World of Investment Companies Source: ICI</vt:lpstr>
      <vt:lpstr>Who are the Investors?</vt:lpstr>
      <vt:lpstr>Institutional Investors</vt:lpstr>
      <vt:lpstr>Portfolio Management as a Process</vt:lpstr>
      <vt:lpstr>Portfolio Management as a Process</vt:lpstr>
      <vt:lpstr>Investment Objectives</vt:lpstr>
      <vt:lpstr>Investment Constraints</vt:lpstr>
      <vt:lpstr>Defined-Benefit (DB Plan)</vt:lpstr>
      <vt:lpstr>Defined-Contribution (DC Plan)</vt:lpstr>
      <vt:lpstr>Foundations</vt:lpstr>
      <vt:lpstr>Endowments</vt:lpstr>
      <vt:lpstr>Slide 16</vt:lpstr>
      <vt:lpstr>Fy12 Endowment Spending as a % of the Market Value</vt:lpstr>
      <vt:lpstr>Risk Management as Process</vt:lpstr>
      <vt:lpstr>Portfolio Risk Universe</vt:lpstr>
      <vt:lpstr>Asset Class</vt:lpstr>
      <vt:lpstr>Asset Class Characteristics</vt:lpstr>
      <vt:lpstr>Portfolio Construction: Risk Reward Trade-off</vt:lpstr>
      <vt:lpstr>20-years Asset-Class Returns</vt:lpstr>
      <vt:lpstr>7-Year Asset Class Real Return Forecasts</vt:lpstr>
      <vt:lpstr>Endowment Management</vt:lpstr>
      <vt:lpstr>Investment Risk Management </vt:lpstr>
      <vt:lpstr>Types of Risks</vt:lpstr>
      <vt:lpstr>Endowment Investment Return Goal</vt:lpstr>
      <vt:lpstr>UCONN Foundation</vt:lpstr>
      <vt:lpstr>Managed Assets</vt:lpstr>
      <vt:lpstr>Slide 31</vt:lpstr>
      <vt:lpstr>UCONN Foundation</vt:lpstr>
      <vt:lpstr>Policy Benchmark Composition</vt:lpstr>
      <vt:lpstr>Liquidity</vt:lpstr>
      <vt:lpstr>Slide 35</vt:lpstr>
      <vt:lpstr>THANK YOU</vt:lpstr>
    </vt:vector>
  </TitlesOfParts>
  <Company>The University of Connecticut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Strobel</dc:creator>
  <cp:lastModifiedBy>admin</cp:lastModifiedBy>
  <cp:revision>82</cp:revision>
  <cp:lastPrinted>2015-12-02T16:44:53Z</cp:lastPrinted>
  <dcterms:created xsi:type="dcterms:W3CDTF">2015-10-09T13:39:21Z</dcterms:created>
  <dcterms:modified xsi:type="dcterms:W3CDTF">2022-08-02T03:34:34Z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